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561F"/>
    <a:srgbClr val="7F7250"/>
    <a:srgbClr val="878CA0"/>
    <a:srgbClr val="000000"/>
    <a:srgbClr val="6899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8" d="100"/>
          <a:sy n="18" d="100"/>
        </p:scale>
        <p:origin x="1128" y="1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A1CD88-7668-4EFB-A988-79977FA2928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16452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A1CD88-7668-4EFB-A988-79977FA2928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166045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A1CD88-7668-4EFB-A988-79977FA2928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241695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A1CD88-7668-4EFB-A988-79977FA2928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383381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A1CD88-7668-4EFB-A988-79977FA29289}"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348027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A1CD88-7668-4EFB-A988-79977FA2928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326078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A1CD88-7668-4EFB-A988-79977FA29289}"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3587183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A1CD88-7668-4EFB-A988-79977FA29289}"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370641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1CD88-7668-4EFB-A988-79977FA29289}"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4847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6FA1CD88-7668-4EFB-A988-79977FA2928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1528349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6FA1CD88-7668-4EFB-A988-79977FA29289}"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B30EA-54CE-4E78-AE13-9E4EE0390415}" type="slidenum">
              <a:rPr lang="en-US" smtClean="0"/>
              <a:t>‹#›</a:t>
            </a:fld>
            <a:endParaRPr lang="en-US"/>
          </a:p>
        </p:txBody>
      </p:sp>
    </p:spTree>
    <p:extLst>
      <p:ext uri="{BB962C8B-B14F-4D97-AF65-F5344CB8AC3E}">
        <p14:creationId xmlns:p14="http://schemas.microsoft.com/office/powerpoint/2010/main" val="792103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6FA1CD88-7668-4EFB-A988-79977FA29289}" type="datetimeFigureOut">
              <a:rPr lang="en-US" smtClean="0"/>
              <a:t>4/24/2024</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D3CB30EA-54CE-4E78-AE13-9E4EE0390415}" type="slidenum">
              <a:rPr lang="en-US" smtClean="0"/>
              <a:t>‹#›</a:t>
            </a:fld>
            <a:endParaRPr lang="en-US"/>
          </a:p>
        </p:txBody>
      </p:sp>
    </p:spTree>
    <p:extLst>
      <p:ext uri="{BB962C8B-B14F-4D97-AF65-F5344CB8AC3E}">
        <p14:creationId xmlns:p14="http://schemas.microsoft.com/office/powerpoint/2010/main" val="1795653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image" Target="../media/image1.jp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jpe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ork in rural forest road">
            <a:extLst>
              <a:ext uri="{FF2B5EF4-FFF2-40B4-BE49-F238E27FC236}">
                <a16:creationId xmlns:a16="http://schemas.microsoft.com/office/drawing/2014/main" id="{EA81B2EA-ED91-4169-BBFB-EAC690D20D3D}"/>
              </a:ext>
            </a:extLst>
          </p:cNvPr>
          <p:cNvPicPr>
            <a:picLocks noChangeAspect="1"/>
          </p:cNvPicPr>
          <p:nvPr/>
        </p:nvPicPr>
        <p:blipFill rotWithShape="1">
          <a:blip r:embed="rId2">
            <a:extLst>
              <a:ext uri="{28A0092B-C50C-407E-A947-70E740481C1C}">
                <a14:useLocalDpi xmlns:a14="http://schemas.microsoft.com/office/drawing/2010/main" val="0"/>
              </a:ext>
            </a:extLst>
          </a:blip>
          <a:srcRect t="17549" b="64947"/>
          <a:stretch/>
        </p:blipFill>
        <p:spPr>
          <a:xfrm>
            <a:off x="0" y="0"/>
            <a:ext cx="36576000" cy="2223196"/>
          </a:xfrm>
          <a:prstGeom prst="rect">
            <a:avLst/>
          </a:prstGeom>
        </p:spPr>
      </p:pic>
      <p:sp>
        <p:nvSpPr>
          <p:cNvPr id="4" name="TextBox 3">
            <a:extLst>
              <a:ext uri="{FF2B5EF4-FFF2-40B4-BE49-F238E27FC236}">
                <a16:creationId xmlns:a16="http://schemas.microsoft.com/office/drawing/2014/main" id="{C44AFDD7-164A-4B24-9A8A-04FD3D7CE855}"/>
              </a:ext>
            </a:extLst>
          </p:cNvPr>
          <p:cNvSpPr txBox="1"/>
          <p:nvPr/>
        </p:nvSpPr>
        <p:spPr>
          <a:xfrm>
            <a:off x="545585" y="142102"/>
            <a:ext cx="23597630" cy="1938992"/>
          </a:xfrm>
          <a:prstGeom prst="rect">
            <a:avLst/>
          </a:prstGeom>
          <a:solidFill>
            <a:srgbClr val="000000">
              <a:alpha val="58824"/>
            </a:srgbClr>
          </a:solidFill>
          <a:ln>
            <a:noFill/>
          </a:ln>
          <a:effectLst>
            <a:softEdge rad="317500"/>
          </a:effectLst>
        </p:spPr>
        <p:txBody>
          <a:bodyPr wrap="square" rtlCol="0">
            <a:spAutoFit/>
          </a:bodyPr>
          <a:lstStyle/>
          <a:p>
            <a:r>
              <a:rPr lang="en-US" sz="6600" dirty="0">
                <a:ln>
                  <a:solidFill>
                    <a:schemeClr val="accent6">
                      <a:lumMod val="20000"/>
                      <a:lumOff val="80000"/>
                    </a:schemeClr>
                  </a:solidFill>
                </a:ln>
                <a:solidFill>
                  <a:schemeClr val="bg1"/>
                </a:solidFill>
                <a:latin typeface="Calibri" panose="020F0502020204030204" pitchFamily="34" charset="0"/>
                <a:ea typeface="Calibri" panose="020F0502020204030204" pitchFamily="34" charset="0"/>
                <a:cs typeface="Calibri" panose="020F0502020204030204" pitchFamily="34" charset="0"/>
              </a:rPr>
              <a:t>Predicting Invasive Understory Species in Boston’s Deciduous Forest</a:t>
            </a:r>
          </a:p>
          <a:p>
            <a:r>
              <a:rPr lang="en-US" sz="5400" dirty="0">
                <a:ln>
                  <a:solidFill>
                    <a:schemeClr val="accent6">
                      <a:lumMod val="20000"/>
                      <a:lumOff val="80000"/>
                    </a:schemeClr>
                  </a:solidFill>
                </a:ln>
                <a:solidFill>
                  <a:schemeClr val="bg1"/>
                </a:solidFill>
                <a:latin typeface="Calibri" panose="020F0502020204030204" pitchFamily="34" charset="0"/>
                <a:ea typeface="Calibri" panose="020F0502020204030204" pitchFamily="34" charset="0"/>
                <a:cs typeface="Calibri" panose="020F0502020204030204" pitchFamily="34" charset="0"/>
              </a:rPr>
              <a:t>A Comparison of Random Forest Models with Sentinel-2 Time Series Data</a:t>
            </a:r>
          </a:p>
        </p:txBody>
      </p:sp>
      <p:pic>
        <p:nvPicPr>
          <p:cNvPr id="5" name="Picture 4" descr="Friedman School | Strategic Plan">
            <a:extLst>
              <a:ext uri="{FF2B5EF4-FFF2-40B4-BE49-F238E27FC236}">
                <a16:creationId xmlns:a16="http://schemas.microsoft.com/office/drawing/2014/main" id="{E01BEB0D-6652-4B76-B029-6BFD1AF2D7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29997400" y="568585"/>
            <a:ext cx="6337815" cy="10971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2E96A63-F36E-4196-899C-170EA9969A1F}"/>
              </a:ext>
            </a:extLst>
          </p:cNvPr>
          <p:cNvSpPr txBox="1"/>
          <p:nvPr/>
        </p:nvSpPr>
        <p:spPr>
          <a:xfrm>
            <a:off x="599467" y="2542711"/>
            <a:ext cx="8152647" cy="923330"/>
          </a:xfrm>
          <a:prstGeom prst="rect">
            <a:avLst/>
          </a:prstGeom>
          <a:noFill/>
        </p:spPr>
        <p:txBody>
          <a:bodyPr wrap="square" rtlCol="0">
            <a:spAutoFit/>
          </a:bodyPr>
          <a:lstStyle/>
          <a:p>
            <a:r>
              <a:rPr lang="en-US" sz="5400" dirty="0"/>
              <a:t>Background </a:t>
            </a:r>
          </a:p>
        </p:txBody>
      </p:sp>
      <p:graphicFrame>
        <p:nvGraphicFramePr>
          <p:cNvPr id="15" name="Table 14">
            <a:extLst>
              <a:ext uri="{FF2B5EF4-FFF2-40B4-BE49-F238E27FC236}">
                <a16:creationId xmlns:a16="http://schemas.microsoft.com/office/drawing/2014/main" id="{51CC1265-A70A-44E8-89DA-7D23F31DDE85}"/>
              </a:ext>
            </a:extLst>
          </p:cNvPr>
          <p:cNvGraphicFramePr>
            <a:graphicFrameLocks noGrp="1"/>
          </p:cNvGraphicFramePr>
          <p:nvPr>
            <p:extLst>
              <p:ext uri="{D42A27DB-BD31-4B8C-83A1-F6EECF244321}">
                <p14:modId xmlns:p14="http://schemas.microsoft.com/office/powerpoint/2010/main" val="2455353907"/>
              </p:ext>
            </p:extLst>
          </p:nvPr>
        </p:nvGraphicFramePr>
        <p:xfrm>
          <a:off x="26603059" y="6963479"/>
          <a:ext cx="8511395" cy="4754730"/>
        </p:xfrm>
        <a:graphic>
          <a:graphicData uri="http://schemas.openxmlformats.org/drawingml/2006/table">
            <a:tbl>
              <a:tblPr firstRow="1" bandRow="1">
                <a:tableStyleId>{5C22544A-7EE6-4342-B048-85BDC9FD1C3A}</a:tableStyleId>
              </a:tblPr>
              <a:tblGrid>
                <a:gridCol w="1702279">
                  <a:extLst>
                    <a:ext uri="{9D8B030D-6E8A-4147-A177-3AD203B41FA5}">
                      <a16:colId xmlns:a16="http://schemas.microsoft.com/office/drawing/2014/main" val="2477922129"/>
                    </a:ext>
                  </a:extLst>
                </a:gridCol>
                <a:gridCol w="1702279">
                  <a:extLst>
                    <a:ext uri="{9D8B030D-6E8A-4147-A177-3AD203B41FA5}">
                      <a16:colId xmlns:a16="http://schemas.microsoft.com/office/drawing/2014/main" val="3900930226"/>
                    </a:ext>
                  </a:extLst>
                </a:gridCol>
                <a:gridCol w="1702279">
                  <a:extLst>
                    <a:ext uri="{9D8B030D-6E8A-4147-A177-3AD203B41FA5}">
                      <a16:colId xmlns:a16="http://schemas.microsoft.com/office/drawing/2014/main" val="160367769"/>
                    </a:ext>
                  </a:extLst>
                </a:gridCol>
                <a:gridCol w="1702279">
                  <a:extLst>
                    <a:ext uri="{9D8B030D-6E8A-4147-A177-3AD203B41FA5}">
                      <a16:colId xmlns:a16="http://schemas.microsoft.com/office/drawing/2014/main" val="1757465678"/>
                    </a:ext>
                  </a:extLst>
                </a:gridCol>
                <a:gridCol w="1702279">
                  <a:extLst>
                    <a:ext uri="{9D8B030D-6E8A-4147-A177-3AD203B41FA5}">
                      <a16:colId xmlns:a16="http://schemas.microsoft.com/office/drawing/2014/main" val="652978236"/>
                    </a:ext>
                  </a:extLst>
                </a:gridCol>
              </a:tblGrid>
              <a:tr h="1089881">
                <a:tc>
                  <a:txBody>
                    <a:bodyPr/>
                    <a:lstStyle/>
                    <a:p>
                      <a:pPr algn="l"/>
                      <a:r>
                        <a:rPr lang="en-US" sz="2800" dirty="0">
                          <a:solidFill>
                            <a:schemeClr val="bg1"/>
                          </a:solidFill>
                        </a:rPr>
                        <a:t>Model</a:t>
                      </a:r>
                    </a:p>
                  </a:txBody>
                  <a:tcPr anchor="ctr">
                    <a:lnB w="38100" cmpd="sng">
                      <a:noFill/>
                    </a:lnB>
                    <a:solidFill>
                      <a:srgbClr val="5B6E56"/>
                    </a:solidFill>
                  </a:tcPr>
                </a:tc>
                <a:tc>
                  <a:txBody>
                    <a:bodyPr/>
                    <a:lstStyle/>
                    <a:p>
                      <a:pPr algn="ctr"/>
                      <a:r>
                        <a:rPr lang="en-US" sz="2800" dirty="0">
                          <a:solidFill>
                            <a:schemeClr val="bg1"/>
                          </a:solidFill>
                        </a:rPr>
                        <a:t>Runtime (s)</a:t>
                      </a:r>
                    </a:p>
                  </a:txBody>
                  <a:tcPr anchor="ctr">
                    <a:lnB w="38100" cmpd="sng">
                      <a:noFill/>
                    </a:lnB>
                    <a:solidFill>
                      <a:srgbClr val="5B6E56"/>
                    </a:solidFill>
                  </a:tcPr>
                </a:tc>
                <a:tc>
                  <a:txBody>
                    <a:bodyPr/>
                    <a:lstStyle/>
                    <a:p>
                      <a:pPr algn="ctr"/>
                      <a:r>
                        <a:rPr lang="en-US" sz="2800" dirty="0">
                          <a:solidFill>
                            <a:schemeClr val="bg1"/>
                          </a:solidFill>
                        </a:rPr>
                        <a:t>Overall Accuracy</a:t>
                      </a:r>
                    </a:p>
                  </a:txBody>
                  <a:tcPr anchor="ctr">
                    <a:lnB w="38100" cmpd="sng">
                      <a:noFill/>
                    </a:lnB>
                    <a:solidFill>
                      <a:srgbClr val="5B6E56"/>
                    </a:solidFill>
                  </a:tcPr>
                </a:tc>
                <a:tc>
                  <a:txBody>
                    <a:bodyPr/>
                    <a:lstStyle/>
                    <a:p>
                      <a:pPr algn="ctr"/>
                      <a:r>
                        <a:rPr lang="en-US" sz="2800" dirty="0">
                          <a:solidFill>
                            <a:schemeClr val="bg1"/>
                          </a:solidFill>
                        </a:rPr>
                        <a:t>Cohen’s Kappa</a:t>
                      </a:r>
                    </a:p>
                  </a:txBody>
                  <a:tcPr anchor="ctr">
                    <a:lnB w="38100" cmpd="sng">
                      <a:noFill/>
                    </a:lnB>
                    <a:solidFill>
                      <a:srgbClr val="5B6E56"/>
                    </a:solidFill>
                  </a:tcPr>
                </a:tc>
                <a:tc>
                  <a:txBody>
                    <a:bodyPr/>
                    <a:lstStyle/>
                    <a:p>
                      <a:pPr algn="ctr"/>
                      <a:r>
                        <a:rPr lang="en-US" sz="2800" dirty="0">
                          <a:solidFill>
                            <a:schemeClr val="bg1"/>
                          </a:solidFill>
                        </a:rPr>
                        <a:t>Predicted Coverage by Invasives</a:t>
                      </a:r>
                    </a:p>
                  </a:txBody>
                  <a:tcPr anchor="ctr">
                    <a:lnB w="38100" cmpd="sng">
                      <a:noFill/>
                    </a:lnB>
                    <a:solidFill>
                      <a:srgbClr val="5B6E56"/>
                    </a:solidFill>
                  </a:tcPr>
                </a:tc>
                <a:extLst>
                  <a:ext uri="{0D108BD9-81ED-4DB2-BD59-A6C34878D82A}">
                    <a16:rowId xmlns:a16="http://schemas.microsoft.com/office/drawing/2014/main" val="3500823271"/>
                  </a:ext>
                </a:extLst>
              </a:tr>
              <a:tr h="533325">
                <a:tc>
                  <a:txBody>
                    <a:bodyPr/>
                    <a:lstStyle/>
                    <a:p>
                      <a:pPr algn="l"/>
                      <a:r>
                        <a:rPr lang="en-US" sz="2800" dirty="0">
                          <a:solidFill>
                            <a:schemeClr val="tx1"/>
                          </a:solidFill>
                        </a:rPr>
                        <a:t>Basic</a:t>
                      </a:r>
                    </a:p>
                  </a:txBody>
                  <a:tcPr anchor="ctr">
                    <a:lnL w="12700" cmpd="sng">
                      <a:noFill/>
                    </a:lnL>
                    <a:lnR w="12700" cap="flat" cmpd="sng" algn="ctr">
                      <a:solidFill>
                        <a:schemeClr val="bg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0.09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91.1%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0.82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41.3%</a:t>
                      </a:r>
                    </a:p>
                  </a:txBody>
                  <a:tcPr anchor="ctr">
                    <a:lnL w="12700" cap="flat" cmpd="sng" algn="ctr">
                      <a:solidFill>
                        <a:schemeClr val="bg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15967238"/>
                  </a:ext>
                </a:extLst>
              </a:tr>
              <a:tr h="533325">
                <a:tc>
                  <a:txBody>
                    <a:bodyPr/>
                    <a:lstStyle/>
                    <a:p>
                      <a:pPr algn="l"/>
                      <a:r>
                        <a:rPr lang="en-US" sz="2800" dirty="0">
                          <a:solidFill>
                            <a:schemeClr val="tx1"/>
                          </a:solidFill>
                        </a:rPr>
                        <a:t>Geographic</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151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93.3%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0.86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34.1%</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41228049"/>
                  </a:ext>
                </a:extLst>
              </a:tr>
              <a:tr h="533325">
                <a:tc>
                  <a:txBody>
                    <a:bodyPr/>
                    <a:lstStyle/>
                    <a:p>
                      <a:pPr algn="l"/>
                      <a:r>
                        <a:rPr lang="en-US" sz="2800" dirty="0">
                          <a:solidFill>
                            <a:schemeClr val="tx1"/>
                          </a:solidFill>
                        </a:rPr>
                        <a:t>Spatial</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1.69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84.4%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0.68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71.0%</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65525037"/>
                  </a:ext>
                </a:extLst>
              </a:tr>
              <a:tr h="533325">
                <a:tc>
                  <a:txBody>
                    <a:bodyPr/>
                    <a:lstStyle/>
                    <a:p>
                      <a:pPr algn="l"/>
                      <a:r>
                        <a:rPr lang="en-US" sz="2800" dirty="0">
                          <a:solidFill>
                            <a:schemeClr val="tx1"/>
                          </a:solidFill>
                        </a:rPr>
                        <a:t>Spatial, tuned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1.58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86.7%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0.73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2800" dirty="0">
                          <a:solidFill>
                            <a:schemeClr val="tx1"/>
                          </a:solidFill>
                        </a:rPr>
                        <a:t>34.6%</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58412082"/>
                  </a:ext>
                </a:extLst>
              </a:tr>
            </a:tbl>
          </a:graphicData>
        </a:graphic>
      </p:graphicFrame>
      <p:grpSp>
        <p:nvGrpSpPr>
          <p:cNvPr id="24" name="Group 23">
            <a:extLst>
              <a:ext uri="{FF2B5EF4-FFF2-40B4-BE49-F238E27FC236}">
                <a16:creationId xmlns:a16="http://schemas.microsoft.com/office/drawing/2014/main" id="{A8D3DE67-97D1-D6DB-6549-AD9E8E2B2BA6}"/>
              </a:ext>
            </a:extLst>
          </p:cNvPr>
          <p:cNvGrpSpPr>
            <a:grpSpLocks noChangeAspect="1"/>
          </p:cNvGrpSpPr>
          <p:nvPr/>
        </p:nvGrpSpPr>
        <p:grpSpPr>
          <a:xfrm>
            <a:off x="9476775" y="18154556"/>
            <a:ext cx="15965798" cy="8887728"/>
            <a:chOff x="13761720" y="5657814"/>
            <a:chExt cx="22724205" cy="12649945"/>
          </a:xfrm>
        </p:grpSpPr>
        <p:grpSp>
          <p:nvGrpSpPr>
            <p:cNvPr id="14" name="Group 13">
              <a:extLst>
                <a:ext uri="{FF2B5EF4-FFF2-40B4-BE49-F238E27FC236}">
                  <a16:creationId xmlns:a16="http://schemas.microsoft.com/office/drawing/2014/main" id="{DA6E5492-239E-4CC1-82FA-FB31046DBA75}"/>
                </a:ext>
              </a:extLst>
            </p:cNvPr>
            <p:cNvGrpSpPr>
              <a:grpSpLocks noChangeAspect="1"/>
            </p:cNvGrpSpPr>
            <p:nvPr/>
          </p:nvGrpSpPr>
          <p:grpSpPr>
            <a:xfrm>
              <a:off x="13761720" y="5657814"/>
              <a:ext cx="21875698" cy="7885475"/>
              <a:chOff x="22158960" y="6130254"/>
              <a:chExt cx="13182884" cy="4752000"/>
            </a:xfrm>
          </p:grpSpPr>
          <p:pic>
            <p:nvPicPr>
              <p:cNvPr id="10" name="Picture 9" descr="A map with red and blue spots&#10;&#10;Description automatically generated">
                <a:extLst>
                  <a:ext uri="{FF2B5EF4-FFF2-40B4-BE49-F238E27FC236}">
                    <a16:creationId xmlns:a16="http://schemas.microsoft.com/office/drawing/2014/main" id="{71B5D5A8-0279-4A73-8B6B-92D554B1F7C1}"/>
                  </a:ext>
                </a:extLst>
              </p:cNvPr>
              <p:cNvPicPr>
                <a:picLocks noChangeAspect="1"/>
              </p:cNvPicPr>
              <p:nvPr/>
            </p:nvPicPr>
            <p:blipFill rotWithShape="1">
              <a:blip r:embed="rId5">
                <a:extLst>
                  <a:ext uri="{28A0092B-C50C-407E-A947-70E740481C1C}">
                    <a14:useLocalDpi xmlns:a14="http://schemas.microsoft.com/office/drawing/2010/main" val="0"/>
                  </a:ext>
                </a:extLst>
              </a:blip>
              <a:srcRect l="27478" r="5726"/>
              <a:stretch/>
            </p:blipFill>
            <p:spPr>
              <a:xfrm>
                <a:off x="25522646" y="6130254"/>
                <a:ext cx="3174170" cy="4752000"/>
              </a:xfrm>
              <a:prstGeom prst="rect">
                <a:avLst/>
              </a:prstGeom>
              <a:effectLst>
                <a:outerShdw blurRad="508000" dist="101600" dir="5400000" algn="tl" rotWithShape="0">
                  <a:prstClr val="black">
                    <a:alpha val="10000"/>
                  </a:prstClr>
                </a:outerShdw>
              </a:effectLst>
            </p:spPr>
          </p:pic>
          <p:pic>
            <p:nvPicPr>
              <p:cNvPr id="11" name="Picture 10" descr="A map with red and blue spots&#10;&#10;Description automatically generated">
                <a:extLst>
                  <a:ext uri="{FF2B5EF4-FFF2-40B4-BE49-F238E27FC236}">
                    <a16:creationId xmlns:a16="http://schemas.microsoft.com/office/drawing/2014/main" id="{AD4058DE-28E4-42FB-BD37-248BF1D0E328}"/>
                  </a:ext>
                </a:extLst>
              </p:cNvPr>
              <p:cNvPicPr>
                <a:picLocks noChangeAspect="1"/>
              </p:cNvPicPr>
              <p:nvPr/>
            </p:nvPicPr>
            <p:blipFill rotWithShape="1">
              <a:blip r:embed="rId6">
                <a:extLst>
                  <a:ext uri="{28A0092B-C50C-407E-A947-70E740481C1C}">
                    <a14:useLocalDpi xmlns:a14="http://schemas.microsoft.com/office/drawing/2010/main" val="0"/>
                  </a:ext>
                </a:extLst>
              </a:blip>
              <a:srcRect l="28487" r="6324"/>
              <a:stretch/>
            </p:blipFill>
            <p:spPr>
              <a:xfrm>
                <a:off x="22158960" y="6130254"/>
                <a:ext cx="3097687" cy="4752000"/>
              </a:xfrm>
              <a:prstGeom prst="rect">
                <a:avLst/>
              </a:prstGeom>
              <a:effectLst>
                <a:outerShdw blurRad="508000" dist="101600" dir="5400000" algn="tl" rotWithShape="0">
                  <a:prstClr val="black">
                    <a:alpha val="10000"/>
                  </a:prstClr>
                </a:outerShdw>
              </a:effectLst>
            </p:spPr>
          </p:pic>
          <p:pic>
            <p:nvPicPr>
              <p:cNvPr id="12" name="Picture 11" descr="A map with red and blue spots&#10;&#10;Description automatically generated">
                <a:extLst>
                  <a:ext uri="{FF2B5EF4-FFF2-40B4-BE49-F238E27FC236}">
                    <a16:creationId xmlns:a16="http://schemas.microsoft.com/office/drawing/2014/main" id="{72DE8FB1-28A8-4F57-BA21-149E4BC0A6CB}"/>
                  </a:ext>
                </a:extLst>
              </p:cNvPr>
              <p:cNvPicPr>
                <a:picLocks noChangeAspect="1"/>
              </p:cNvPicPr>
              <p:nvPr/>
            </p:nvPicPr>
            <p:blipFill rotWithShape="1">
              <a:blip r:embed="rId7">
                <a:extLst>
                  <a:ext uri="{28A0092B-C50C-407E-A947-70E740481C1C}">
                    <a14:useLocalDpi xmlns:a14="http://schemas.microsoft.com/office/drawing/2010/main" val="0"/>
                  </a:ext>
                </a:extLst>
              </a:blip>
              <a:srcRect l="28383" r="6431"/>
              <a:stretch/>
            </p:blipFill>
            <p:spPr>
              <a:xfrm>
                <a:off x="28962815" y="6130254"/>
                <a:ext cx="3097687" cy="4752000"/>
              </a:xfrm>
              <a:prstGeom prst="rect">
                <a:avLst/>
              </a:prstGeom>
              <a:effectLst>
                <a:outerShdw blurRad="508000" dist="101600" dir="5400000" algn="tl" rotWithShape="0">
                  <a:prstClr val="black">
                    <a:alpha val="10000"/>
                  </a:prstClr>
                </a:outerShdw>
              </a:effectLst>
            </p:spPr>
          </p:pic>
          <p:pic>
            <p:nvPicPr>
              <p:cNvPr id="13" name="Picture 12">
                <a:extLst>
                  <a:ext uri="{FF2B5EF4-FFF2-40B4-BE49-F238E27FC236}">
                    <a16:creationId xmlns:a16="http://schemas.microsoft.com/office/drawing/2014/main" id="{8F563E1C-BA95-486F-9F4B-7BBFAE997B9E}"/>
                  </a:ext>
                </a:extLst>
              </p:cNvPr>
              <p:cNvPicPr>
                <a:picLocks noChangeAspect="1"/>
              </p:cNvPicPr>
              <p:nvPr/>
            </p:nvPicPr>
            <p:blipFill rotWithShape="1">
              <a:blip r:embed="rId8">
                <a:extLst>
                  <a:ext uri="{28A0092B-C50C-407E-A947-70E740481C1C}">
                    <a14:useLocalDpi xmlns:a14="http://schemas.microsoft.com/office/drawing/2010/main" val="0"/>
                  </a:ext>
                </a:extLst>
              </a:blip>
              <a:srcRect l="29109" r="7426" b="-4"/>
              <a:stretch/>
            </p:blipFill>
            <p:spPr>
              <a:xfrm>
                <a:off x="32326501" y="6130254"/>
                <a:ext cx="3015343" cy="4751387"/>
              </a:xfrm>
              <a:prstGeom prst="rect">
                <a:avLst/>
              </a:prstGeom>
              <a:effectLst>
                <a:outerShdw blurRad="508000" dist="101600" dir="5400000" algn="tl" rotWithShape="0">
                  <a:prstClr val="black">
                    <a:alpha val="10000"/>
                  </a:prstClr>
                </a:outerShdw>
              </a:effectLst>
            </p:spPr>
          </p:pic>
        </p:grpSp>
        <p:pic>
          <p:nvPicPr>
            <p:cNvPr id="3" name="Picture 2" descr="A green squares with white text&#10;&#10;Description automatically generated">
              <a:extLst>
                <a:ext uri="{FF2B5EF4-FFF2-40B4-BE49-F238E27FC236}">
                  <a16:creationId xmlns:a16="http://schemas.microsoft.com/office/drawing/2014/main" id="{16D99675-3944-DEDE-EE36-41C015F12D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90314" y="13888712"/>
              <a:ext cx="5852172" cy="4389129"/>
            </a:xfrm>
            <a:prstGeom prst="rect">
              <a:avLst/>
            </a:prstGeom>
          </p:spPr>
        </p:pic>
        <p:pic>
          <p:nvPicPr>
            <p:cNvPr id="7" name="Picture 6" descr="A green squares with white text&#10;&#10;Description automatically generated">
              <a:extLst>
                <a:ext uri="{FF2B5EF4-FFF2-40B4-BE49-F238E27FC236}">
                  <a16:creationId xmlns:a16="http://schemas.microsoft.com/office/drawing/2014/main" id="{FF5B9112-AFB7-1DC6-8039-C7C6CC32E1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52047" y="13918630"/>
              <a:ext cx="5852172" cy="4389129"/>
            </a:xfrm>
            <a:prstGeom prst="rect">
              <a:avLst/>
            </a:prstGeom>
          </p:spPr>
        </p:pic>
        <p:pic>
          <p:nvPicPr>
            <p:cNvPr id="17" name="Picture 16" descr="A green squares with white text&#10;&#10;Description automatically generated">
              <a:extLst>
                <a:ext uri="{FF2B5EF4-FFF2-40B4-BE49-F238E27FC236}">
                  <a16:creationId xmlns:a16="http://schemas.microsoft.com/office/drawing/2014/main" id="{66A8AC21-CD78-609A-37AD-0CBA1E89DB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33753" y="13917613"/>
              <a:ext cx="5852172" cy="4389129"/>
            </a:xfrm>
            <a:prstGeom prst="rect">
              <a:avLst/>
            </a:prstGeom>
          </p:spPr>
        </p:pic>
        <p:pic>
          <p:nvPicPr>
            <p:cNvPr id="23" name="Picture 22" descr="A green squares with white text&#10;&#10;Description automatically generated">
              <a:extLst>
                <a:ext uri="{FF2B5EF4-FFF2-40B4-BE49-F238E27FC236}">
                  <a16:creationId xmlns:a16="http://schemas.microsoft.com/office/drawing/2014/main" id="{3D3FE895-2E51-0AA5-56B6-D854FDBEEF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572020" y="13917612"/>
              <a:ext cx="5852172" cy="4389129"/>
            </a:xfrm>
            <a:prstGeom prst="rect">
              <a:avLst/>
            </a:prstGeom>
          </p:spPr>
        </p:pic>
      </p:grpSp>
      <p:pic>
        <p:nvPicPr>
          <p:cNvPr id="26" name="Picture 25">
            <a:extLst>
              <a:ext uri="{FF2B5EF4-FFF2-40B4-BE49-F238E27FC236}">
                <a16:creationId xmlns:a16="http://schemas.microsoft.com/office/drawing/2014/main" id="{5394076C-499A-7CA5-ABE3-068F7C112FCF}"/>
              </a:ext>
            </a:extLst>
          </p:cNvPr>
          <p:cNvPicPr>
            <a:picLocks noChangeAspect="1"/>
          </p:cNvPicPr>
          <p:nvPr/>
        </p:nvPicPr>
        <p:blipFill rotWithShape="1">
          <a:blip r:embed="rId12">
            <a:extLst>
              <a:ext uri="{28A0092B-C50C-407E-A947-70E740481C1C}">
                <a14:useLocalDpi xmlns:a14="http://schemas.microsoft.com/office/drawing/2010/main" val="0"/>
              </a:ext>
            </a:extLst>
          </a:blip>
          <a:srcRect l="10058" t="11807" r="5936" b="13125"/>
          <a:stretch/>
        </p:blipFill>
        <p:spPr>
          <a:xfrm>
            <a:off x="380972" y="19917121"/>
            <a:ext cx="8265811" cy="7386405"/>
          </a:xfrm>
          <a:prstGeom prst="rect">
            <a:avLst/>
          </a:prstGeom>
        </p:spPr>
      </p:pic>
      <p:grpSp>
        <p:nvGrpSpPr>
          <p:cNvPr id="85" name="Group 84">
            <a:extLst>
              <a:ext uri="{FF2B5EF4-FFF2-40B4-BE49-F238E27FC236}">
                <a16:creationId xmlns:a16="http://schemas.microsoft.com/office/drawing/2014/main" id="{E161037D-BB4C-CDA8-FCFD-88E598429587}"/>
              </a:ext>
            </a:extLst>
          </p:cNvPr>
          <p:cNvGrpSpPr/>
          <p:nvPr/>
        </p:nvGrpSpPr>
        <p:grpSpPr>
          <a:xfrm>
            <a:off x="9294188" y="8852279"/>
            <a:ext cx="16148385" cy="4808153"/>
            <a:chOff x="9294188" y="8852279"/>
            <a:chExt cx="16148385" cy="4808153"/>
          </a:xfrm>
        </p:grpSpPr>
        <p:grpSp>
          <p:nvGrpSpPr>
            <p:cNvPr id="27" name="Group 26">
              <a:extLst>
                <a:ext uri="{FF2B5EF4-FFF2-40B4-BE49-F238E27FC236}">
                  <a16:creationId xmlns:a16="http://schemas.microsoft.com/office/drawing/2014/main" id="{3E74D7E8-97FA-F461-151A-1EA36F5578A2}"/>
                </a:ext>
              </a:extLst>
            </p:cNvPr>
            <p:cNvGrpSpPr/>
            <p:nvPr/>
          </p:nvGrpSpPr>
          <p:grpSpPr>
            <a:xfrm>
              <a:off x="9294188" y="8852279"/>
              <a:ext cx="11140765" cy="4808153"/>
              <a:chOff x="146459" y="396267"/>
              <a:chExt cx="12237331" cy="3694151"/>
            </a:xfrm>
          </p:grpSpPr>
          <p:pic>
            <p:nvPicPr>
              <p:cNvPr id="28" name="Picture 27" descr="A graph of red and blue lines&#10;&#10;Description automatically generated">
                <a:extLst>
                  <a:ext uri="{FF2B5EF4-FFF2-40B4-BE49-F238E27FC236}">
                    <a16:creationId xmlns:a16="http://schemas.microsoft.com/office/drawing/2014/main" id="{4C83D7E8-A1D1-196E-3211-D584D03FBFC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459" y="403303"/>
                <a:ext cx="2443425" cy="1832569"/>
              </a:xfrm>
              <a:prstGeom prst="rect">
                <a:avLst/>
              </a:prstGeom>
            </p:spPr>
          </p:pic>
          <p:pic>
            <p:nvPicPr>
              <p:cNvPr id="29" name="Picture 28" descr="A graph of red and blue lines&#10;&#10;Description automatically generated">
                <a:extLst>
                  <a:ext uri="{FF2B5EF4-FFF2-40B4-BE49-F238E27FC236}">
                    <a16:creationId xmlns:a16="http://schemas.microsoft.com/office/drawing/2014/main" id="{FC293E0F-0C3C-FBA4-FAFA-732E73FC16A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89467" y="403303"/>
                <a:ext cx="2443425" cy="1832569"/>
              </a:xfrm>
              <a:prstGeom prst="rect">
                <a:avLst/>
              </a:prstGeom>
            </p:spPr>
          </p:pic>
          <p:pic>
            <p:nvPicPr>
              <p:cNvPr id="30" name="Picture 29" descr="A graph of a red and blue line&#10;&#10;Description automatically generated">
                <a:extLst>
                  <a:ext uri="{FF2B5EF4-FFF2-40B4-BE49-F238E27FC236}">
                    <a16:creationId xmlns:a16="http://schemas.microsoft.com/office/drawing/2014/main" id="{3E608CAC-06FA-6668-AA48-5B4B3455AD2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2781" y="403303"/>
                <a:ext cx="2443426" cy="1832569"/>
              </a:xfrm>
              <a:prstGeom prst="rect">
                <a:avLst/>
              </a:prstGeom>
            </p:spPr>
          </p:pic>
          <p:pic>
            <p:nvPicPr>
              <p:cNvPr id="31" name="Picture 30" descr="A graph of red and blue lines&#10;&#10;Description automatically generated">
                <a:extLst>
                  <a:ext uri="{FF2B5EF4-FFF2-40B4-BE49-F238E27FC236}">
                    <a16:creationId xmlns:a16="http://schemas.microsoft.com/office/drawing/2014/main" id="{5CADECD7-7D37-5B32-EA25-5535DE47CA9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4949" y="396267"/>
                <a:ext cx="2443426" cy="1832569"/>
              </a:xfrm>
              <a:prstGeom prst="rect">
                <a:avLst/>
              </a:prstGeom>
            </p:spPr>
          </p:pic>
          <p:pic>
            <p:nvPicPr>
              <p:cNvPr id="32" name="Picture 31" descr="A graph of a red and blue line&#10;&#10;Description automatically generated">
                <a:extLst>
                  <a:ext uri="{FF2B5EF4-FFF2-40B4-BE49-F238E27FC236}">
                    <a16:creationId xmlns:a16="http://schemas.microsoft.com/office/drawing/2014/main" id="{DD3BC5FC-D263-AD37-5991-9D7CE74D639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40359" y="403303"/>
                <a:ext cx="2443431" cy="1832569"/>
              </a:xfrm>
              <a:prstGeom prst="rect">
                <a:avLst/>
              </a:prstGeom>
            </p:spPr>
          </p:pic>
          <p:pic>
            <p:nvPicPr>
              <p:cNvPr id="33" name="Picture 32" descr="A graph of a red and blue line&#10;&#10;Description automatically generated">
                <a:extLst>
                  <a:ext uri="{FF2B5EF4-FFF2-40B4-BE49-F238E27FC236}">
                    <a16:creationId xmlns:a16="http://schemas.microsoft.com/office/drawing/2014/main" id="{049C5EC4-0FFD-017C-FC14-38D98D6101B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6459" y="2154376"/>
                <a:ext cx="2443425" cy="1832569"/>
              </a:xfrm>
              <a:prstGeom prst="rect">
                <a:avLst/>
              </a:prstGeom>
            </p:spPr>
          </p:pic>
          <p:pic>
            <p:nvPicPr>
              <p:cNvPr id="34" name="Picture 33" descr="A graph of red and blue lines&#10;&#10;Description automatically generated">
                <a:extLst>
                  <a:ext uri="{FF2B5EF4-FFF2-40B4-BE49-F238E27FC236}">
                    <a16:creationId xmlns:a16="http://schemas.microsoft.com/office/drawing/2014/main" id="{2957A2FE-5A43-F814-006C-52143AB93A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60868" y="2217341"/>
                <a:ext cx="2378706" cy="1784029"/>
              </a:xfrm>
              <a:prstGeom prst="rect">
                <a:avLst/>
              </a:prstGeom>
            </p:spPr>
          </p:pic>
          <p:pic>
            <p:nvPicPr>
              <p:cNvPr id="35" name="Picture 34" descr="A graph of a red and blue line&#10;&#10;Description automatically generated">
                <a:extLst>
                  <a:ext uri="{FF2B5EF4-FFF2-40B4-BE49-F238E27FC236}">
                    <a16:creationId xmlns:a16="http://schemas.microsoft.com/office/drawing/2014/main" id="{A295A5DC-FB74-CE33-AB93-55F8582CDF9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94093" y="2147339"/>
                <a:ext cx="2590773" cy="1943079"/>
              </a:xfrm>
              <a:prstGeom prst="rect">
                <a:avLst/>
              </a:prstGeom>
            </p:spPr>
          </p:pic>
          <p:pic>
            <p:nvPicPr>
              <p:cNvPr id="36" name="Picture 35" descr="A graph of a red and blue line&#10;&#10;Description automatically generated">
                <a:extLst>
                  <a:ext uri="{FF2B5EF4-FFF2-40B4-BE49-F238E27FC236}">
                    <a16:creationId xmlns:a16="http://schemas.microsoft.com/office/drawing/2014/main" id="{A1369876-DEA3-FB3F-048D-32E9526E98F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36756" y="2219809"/>
                <a:ext cx="2378709" cy="1784030"/>
              </a:xfrm>
              <a:prstGeom prst="rect">
                <a:avLst/>
              </a:prstGeom>
            </p:spPr>
          </p:pic>
          <p:pic>
            <p:nvPicPr>
              <p:cNvPr id="37" name="Picture 36" descr="A graph of a red and blue line&#10;&#10;Description automatically generated">
                <a:extLst>
                  <a:ext uri="{FF2B5EF4-FFF2-40B4-BE49-F238E27FC236}">
                    <a16:creationId xmlns:a16="http://schemas.microsoft.com/office/drawing/2014/main" id="{46F69062-D2F4-4DF9-1B69-78844D98447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05433" y="2219809"/>
                <a:ext cx="2336951" cy="1752714"/>
              </a:xfrm>
              <a:prstGeom prst="rect">
                <a:avLst/>
              </a:prstGeom>
            </p:spPr>
          </p:pic>
        </p:grpSp>
        <p:grpSp>
          <p:nvGrpSpPr>
            <p:cNvPr id="38" name="Group 37">
              <a:extLst>
                <a:ext uri="{FF2B5EF4-FFF2-40B4-BE49-F238E27FC236}">
                  <a16:creationId xmlns:a16="http://schemas.microsoft.com/office/drawing/2014/main" id="{4233AD4A-6451-8C66-4E91-0179E23B0190}"/>
                </a:ext>
              </a:extLst>
            </p:cNvPr>
            <p:cNvGrpSpPr>
              <a:grpSpLocks noChangeAspect="1"/>
            </p:cNvGrpSpPr>
            <p:nvPr/>
          </p:nvGrpSpPr>
          <p:grpSpPr>
            <a:xfrm>
              <a:off x="20477794" y="8974435"/>
              <a:ext cx="4964779" cy="4552294"/>
              <a:chOff x="5200126" y="683954"/>
              <a:chExt cx="6805963" cy="5135555"/>
            </a:xfrm>
          </p:grpSpPr>
          <p:pic>
            <p:nvPicPr>
              <p:cNvPr id="39" name="Picture 38" descr="A graph of a red and blue line&#10;&#10;Description automatically generated">
                <a:extLst>
                  <a:ext uri="{FF2B5EF4-FFF2-40B4-BE49-F238E27FC236}">
                    <a16:creationId xmlns:a16="http://schemas.microsoft.com/office/drawing/2014/main" id="{2EC3B3C2-7380-A150-D4A7-43A4C8A62E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00126" y="683954"/>
                <a:ext cx="3309228" cy="2481920"/>
              </a:xfrm>
              <a:prstGeom prst="rect">
                <a:avLst/>
              </a:prstGeom>
            </p:spPr>
          </p:pic>
          <p:pic>
            <p:nvPicPr>
              <p:cNvPr id="40" name="Picture 39" descr="A graph of a red and blue line&#10;&#10;Description automatically generated">
                <a:extLst>
                  <a:ext uri="{FF2B5EF4-FFF2-40B4-BE49-F238E27FC236}">
                    <a16:creationId xmlns:a16="http://schemas.microsoft.com/office/drawing/2014/main" id="{C1A19C24-757D-A5A3-7A98-716FDA90A1F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96861" y="683954"/>
                <a:ext cx="3309228" cy="2481920"/>
              </a:xfrm>
              <a:prstGeom prst="rect">
                <a:avLst/>
              </a:prstGeom>
            </p:spPr>
          </p:pic>
          <p:pic>
            <p:nvPicPr>
              <p:cNvPr id="41" name="Picture 40" descr="A graph with red and blue lines&#10;&#10;Description automatically generated">
                <a:extLst>
                  <a:ext uri="{FF2B5EF4-FFF2-40B4-BE49-F238E27FC236}">
                    <a16:creationId xmlns:a16="http://schemas.microsoft.com/office/drawing/2014/main" id="{11A27F24-CDE6-27C6-4941-10F41AE0569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200126" y="3337589"/>
                <a:ext cx="3309228" cy="2481920"/>
              </a:xfrm>
              <a:prstGeom prst="rect">
                <a:avLst/>
              </a:prstGeom>
            </p:spPr>
          </p:pic>
          <p:pic>
            <p:nvPicPr>
              <p:cNvPr id="42" name="Picture 41" descr="A graph of a red and blue line&#10;&#10;Description automatically generated">
                <a:extLst>
                  <a:ext uri="{FF2B5EF4-FFF2-40B4-BE49-F238E27FC236}">
                    <a16:creationId xmlns:a16="http://schemas.microsoft.com/office/drawing/2014/main" id="{159007D4-93EF-B1D1-88BA-AF61F22969C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96861" y="3337589"/>
                <a:ext cx="3309228" cy="2481920"/>
              </a:xfrm>
              <a:prstGeom prst="rect">
                <a:avLst/>
              </a:prstGeom>
            </p:spPr>
          </p:pic>
        </p:grpSp>
      </p:grpSp>
      <p:grpSp>
        <p:nvGrpSpPr>
          <p:cNvPr id="49" name="Group 48">
            <a:extLst>
              <a:ext uri="{FF2B5EF4-FFF2-40B4-BE49-F238E27FC236}">
                <a16:creationId xmlns:a16="http://schemas.microsoft.com/office/drawing/2014/main" id="{CF305F93-8D0E-0556-160D-1979EC838522}"/>
              </a:ext>
            </a:extLst>
          </p:cNvPr>
          <p:cNvGrpSpPr/>
          <p:nvPr/>
        </p:nvGrpSpPr>
        <p:grpSpPr>
          <a:xfrm>
            <a:off x="9915620" y="5256191"/>
            <a:ext cx="13633391" cy="695904"/>
            <a:chOff x="5873336" y="23004115"/>
            <a:chExt cx="11707954" cy="660886"/>
          </a:xfrm>
        </p:grpSpPr>
        <p:grpSp>
          <p:nvGrpSpPr>
            <p:cNvPr id="47" name="Group 46">
              <a:extLst>
                <a:ext uri="{FF2B5EF4-FFF2-40B4-BE49-F238E27FC236}">
                  <a16:creationId xmlns:a16="http://schemas.microsoft.com/office/drawing/2014/main" id="{05AF1112-530C-43C6-2003-7EA816BE8325}"/>
                </a:ext>
              </a:extLst>
            </p:cNvPr>
            <p:cNvGrpSpPr/>
            <p:nvPr/>
          </p:nvGrpSpPr>
          <p:grpSpPr>
            <a:xfrm>
              <a:off x="8868846" y="23004115"/>
              <a:ext cx="8712444" cy="660886"/>
              <a:chOff x="9647932" y="4290419"/>
              <a:chExt cx="8712444" cy="660886"/>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92EB73A-A294-8BF0-87D7-C8A0C5F4BCDA}"/>
                      </a:ext>
                    </a:extLst>
                  </p:cNvPr>
                  <p:cNvSpPr txBox="1"/>
                  <p:nvPr/>
                </p:nvSpPr>
                <p:spPr>
                  <a:xfrm>
                    <a:off x="16126046" y="4290419"/>
                    <a:ext cx="2234330" cy="589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35561F"/>
                              </a:solidFill>
                              <a:latin typeface="Cambria Math" panose="02040503050406030204" pitchFamily="18" charset="0"/>
                            </a:rPr>
                            <m:t>𝑁𝐷𝑉𝐼</m:t>
                          </m:r>
                          <m:r>
                            <a:rPr lang="en-US" sz="2000" b="0" i="1" smtClean="0">
                              <a:solidFill>
                                <a:srgbClr val="35561F"/>
                              </a:solidFill>
                              <a:latin typeface="Cambria Math" panose="02040503050406030204" pitchFamily="18" charset="0"/>
                            </a:rPr>
                            <m:t>=</m:t>
                          </m:r>
                          <m:f>
                            <m:fPr>
                              <m:ctrlPr>
                                <a:rPr lang="en-US" sz="2000" b="0" i="1" smtClean="0">
                                  <a:solidFill>
                                    <a:srgbClr val="35561F"/>
                                  </a:solidFill>
                                  <a:latin typeface="Cambria Math" panose="02040503050406030204" pitchFamily="18" charset="0"/>
                                </a:rPr>
                              </m:ctrlPr>
                            </m:fPr>
                            <m:num>
                              <m:r>
                                <a:rPr lang="en-US" sz="2000" b="0" i="1" smtClean="0">
                                  <a:solidFill>
                                    <a:srgbClr val="35561F"/>
                                  </a:solidFill>
                                  <a:latin typeface="Cambria Math" panose="02040503050406030204" pitchFamily="18" charset="0"/>
                                </a:rPr>
                                <m:t>𝑁𝐼𝑅</m:t>
                              </m:r>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𝑅𝑒𝑑</m:t>
                              </m:r>
                            </m:num>
                            <m:den>
                              <m:r>
                                <a:rPr lang="en-US" sz="2000" b="0" i="1" smtClean="0">
                                  <a:solidFill>
                                    <a:srgbClr val="35561F"/>
                                  </a:solidFill>
                                  <a:latin typeface="Cambria Math" panose="02040503050406030204" pitchFamily="18" charset="0"/>
                                </a:rPr>
                                <m:t>𝑁𝐼𝑅</m:t>
                              </m:r>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𝑅𝑒𝑑</m:t>
                              </m:r>
                            </m:den>
                          </m:f>
                        </m:oMath>
                      </m:oMathPara>
                    </a14:m>
                    <a:endParaRPr lang="en-US" sz="2000" dirty="0">
                      <a:solidFill>
                        <a:srgbClr val="35561F"/>
                      </a:solidFill>
                    </a:endParaRPr>
                  </a:p>
                </p:txBody>
              </p:sp>
            </mc:Choice>
            <mc:Fallback>
              <p:sp>
                <p:nvSpPr>
                  <p:cNvPr id="43" name="TextBox 42">
                    <a:extLst>
                      <a:ext uri="{FF2B5EF4-FFF2-40B4-BE49-F238E27FC236}">
                        <a16:creationId xmlns:a16="http://schemas.microsoft.com/office/drawing/2014/main" id="{F92EB73A-A294-8BF0-87D7-C8A0C5F4BCDA}"/>
                      </a:ext>
                    </a:extLst>
                  </p:cNvPr>
                  <p:cNvSpPr txBox="1">
                    <a:spLocks noRot="1" noChangeAspect="1" noMove="1" noResize="1" noEditPoints="1" noAdjustHandles="1" noChangeArrowheads="1" noChangeShapeType="1" noTextEdit="1"/>
                  </p:cNvSpPr>
                  <p:nvPr/>
                </p:nvSpPr>
                <p:spPr>
                  <a:xfrm>
                    <a:off x="16126046" y="4290419"/>
                    <a:ext cx="2234330" cy="58952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3F988AE3-7EAD-A30C-3B6D-ED135B91FE0A}"/>
                      </a:ext>
                    </a:extLst>
                  </p:cNvPr>
                  <p:cNvSpPr txBox="1"/>
                  <p:nvPr/>
                </p:nvSpPr>
                <p:spPr>
                  <a:xfrm>
                    <a:off x="9647932" y="4337446"/>
                    <a:ext cx="2811604" cy="602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35561F"/>
                              </a:solidFill>
                              <a:latin typeface="Cambria Math" panose="02040503050406030204" pitchFamily="18" charset="0"/>
                            </a:rPr>
                            <m:t>𝑆𝐴𝑉𝐼</m:t>
                          </m:r>
                          <m:r>
                            <a:rPr lang="en-US" sz="2000" b="0" i="1" smtClean="0">
                              <a:solidFill>
                                <a:srgbClr val="35561F"/>
                              </a:solidFill>
                              <a:latin typeface="Cambria Math" panose="02040503050406030204" pitchFamily="18" charset="0"/>
                            </a:rPr>
                            <m:t>=</m:t>
                          </m:r>
                          <m:f>
                            <m:fPr>
                              <m:ctrlPr>
                                <a:rPr lang="en-US" sz="2000" b="0" i="1" smtClean="0">
                                  <a:solidFill>
                                    <a:srgbClr val="35561F"/>
                                  </a:solidFill>
                                  <a:latin typeface="Cambria Math" panose="02040503050406030204" pitchFamily="18" charset="0"/>
                                </a:rPr>
                              </m:ctrlPr>
                            </m:fPr>
                            <m:num>
                              <m:r>
                                <a:rPr lang="en-US" sz="2000" b="0" i="1" smtClean="0">
                                  <a:solidFill>
                                    <a:srgbClr val="35561F"/>
                                  </a:solidFill>
                                  <a:latin typeface="Cambria Math" panose="02040503050406030204" pitchFamily="18" charset="0"/>
                                </a:rPr>
                                <m:t>1.5</m:t>
                              </m:r>
                              <m:d>
                                <m:dPr>
                                  <m:ctrlPr>
                                    <a:rPr lang="en-US" sz="2000" b="0" i="1" smtClean="0">
                                      <a:solidFill>
                                        <a:srgbClr val="35561F"/>
                                      </a:solidFill>
                                      <a:latin typeface="Cambria Math" panose="02040503050406030204" pitchFamily="18" charset="0"/>
                                    </a:rPr>
                                  </m:ctrlPr>
                                </m:dPr>
                                <m:e>
                                  <m:r>
                                    <a:rPr lang="en-US" sz="2000" b="0" i="1" smtClean="0">
                                      <a:solidFill>
                                        <a:srgbClr val="35561F"/>
                                      </a:solidFill>
                                      <a:latin typeface="Cambria Math" panose="02040503050406030204" pitchFamily="18" charset="0"/>
                                    </a:rPr>
                                    <m:t>𝑁𝐼𝑅</m:t>
                                  </m:r>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𝑅𝑒𝑑</m:t>
                                  </m:r>
                                </m:e>
                              </m:d>
                            </m:num>
                            <m:den>
                              <m:r>
                                <a:rPr lang="en-US" sz="2000" b="0" i="1" smtClean="0">
                                  <a:solidFill>
                                    <a:srgbClr val="35561F"/>
                                  </a:solidFill>
                                  <a:latin typeface="Cambria Math" panose="02040503050406030204" pitchFamily="18" charset="0"/>
                                </a:rPr>
                                <m:t>𝑁𝐼𝑅</m:t>
                              </m:r>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𝑅𝑒𝑑</m:t>
                              </m:r>
                              <m:r>
                                <a:rPr lang="en-US" sz="2000" b="0" i="1" smtClean="0">
                                  <a:solidFill>
                                    <a:srgbClr val="35561F"/>
                                  </a:solidFill>
                                  <a:latin typeface="Cambria Math" panose="02040503050406030204" pitchFamily="18" charset="0"/>
                                </a:rPr>
                                <m:t>+0.5</m:t>
                              </m:r>
                            </m:den>
                          </m:f>
                        </m:oMath>
                      </m:oMathPara>
                    </a14:m>
                    <a:endParaRPr lang="en-US" sz="2000" dirty="0">
                      <a:solidFill>
                        <a:srgbClr val="35561F"/>
                      </a:solidFill>
                    </a:endParaRPr>
                  </a:p>
                </p:txBody>
              </p:sp>
            </mc:Choice>
            <mc:Fallback>
              <p:sp>
                <p:nvSpPr>
                  <p:cNvPr id="45" name="TextBox 44">
                    <a:extLst>
                      <a:ext uri="{FF2B5EF4-FFF2-40B4-BE49-F238E27FC236}">
                        <a16:creationId xmlns:a16="http://schemas.microsoft.com/office/drawing/2014/main" id="{3F988AE3-7EAD-A30C-3B6D-ED135B91FE0A}"/>
                      </a:ext>
                    </a:extLst>
                  </p:cNvPr>
                  <p:cNvSpPr txBox="1">
                    <a:spLocks noRot="1" noChangeAspect="1" noMove="1" noResize="1" noEditPoints="1" noAdjustHandles="1" noChangeArrowheads="1" noChangeShapeType="1" noTextEdit="1"/>
                  </p:cNvSpPr>
                  <p:nvPr/>
                </p:nvSpPr>
                <p:spPr>
                  <a:xfrm>
                    <a:off x="9647932" y="4337446"/>
                    <a:ext cx="2811604" cy="602473"/>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B99579A4-6F29-1813-9DB7-3D8A986E9BF1}"/>
                      </a:ext>
                    </a:extLst>
                  </p:cNvPr>
                  <p:cNvSpPr txBox="1"/>
                  <p:nvPr/>
                </p:nvSpPr>
                <p:spPr>
                  <a:xfrm>
                    <a:off x="12941622" y="4324787"/>
                    <a:ext cx="2522807" cy="626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35561F"/>
                              </a:solidFill>
                              <a:latin typeface="Cambria Math" panose="02040503050406030204" pitchFamily="18" charset="0"/>
                            </a:rPr>
                            <m:t>𝑅𝐸𝑁𝐷𝑉𝐼</m:t>
                          </m:r>
                          <m:r>
                            <a:rPr lang="en-US" sz="2000" b="0" i="1" smtClean="0">
                              <a:solidFill>
                                <a:srgbClr val="35561F"/>
                              </a:solidFill>
                              <a:latin typeface="Cambria Math" panose="02040503050406030204" pitchFamily="18" charset="0"/>
                            </a:rPr>
                            <m:t>=</m:t>
                          </m:r>
                          <m:f>
                            <m:fPr>
                              <m:ctrlPr>
                                <a:rPr lang="en-US" sz="2000" b="0" i="1" smtClean="0">
                                  <a:solidFill>
                                    <a:srgbClr val="35561F"/>
                                  </a:solidFill>
                                  <a:latin typeface="Cambria Math" panose="02040503050406030204" pitchFamily="18" charset="0"/>
                                </a:rPr>
                              </m:ctrlPr>
                            </m:fPr>
                            <m:num>
                              <m:r>
                                <a:rPr lang="en-US" sz="2000" b="0" i="1" smtClean="0">
                                  <a:solidFill>
                                    <a:srgbClr val="35561F"/>
                                  </a:solidFill>
                                  <a:latin typeface="Cambria Math" panose="02040503050406030204" pitchFamily="18" charset="0"/>
                                </a:rPr>
                                <m:t>𝑅</m:t>
                              </m:r>
                              <m:sSub>
                                <m:sSubPr>
                                  <m:ctrlPr>
                                    <a:rPr lang="en-US" sz="2000" b="0" i="1" smtClean="0">
                                      <a:solidFill>
                                        <a:srgbClr val="35561F"/>
                                      </a:solidFill>
                                      <a:latin typeface="Cambria Math" panose="02040503050406030204" pitchFamily="18" charset="0"/>
                                    </a:rPr>
                                  </m:ctrlPr>
                                </m:sSubPr>
                                <m:e>
                                  <m:r>
                                    <a:rPr lang="en-US" sz="2000" b="0" i="1" smtClean="0">
                                      <a:solidFill>
                                        <a:srgbClr val="35561F"/>
                                      </a:solidFill>
                                      <a:latin typeface="Cambria Math" panose="02040503050406030204" pitchFamily="18" charset="0"/>
                                    </a:rPr>
                                    <m:t>𝐸</m:t>
                                  </m:r>
                                </m:e>
                                <m:sub>
                                  <m:r>
                                    <a:rPr lang="en-US" sz="2000" b="0" i="1" smtClean="0">
                                      <a:solidFill>
                                        <a:srgbClr val="35561F"/>
                                      </a:solidFill>
                                      <a:latin typeface="Cambria Math" panose="02040503050406030204" pitchFamily="18" charset="0"/>
                                    </a:rPr>
                                    <m:t>2</m:t>
                                  </m:r>
                                </m:sub>
                              </m:sSub>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m:t>
                              </m:r>
                              <m:sSub>
                                <m:sSubPr>
                                  <m:ctrlPr>
                                    <a:rPr lang="en-US" sz="2000" b="0" i="1" smtClean="0">
                                      <a:solidFill>
                                        <a:srgbClr val="35561F"/>
                                      </a:solidFill>
                                      <a:latin typeface="Cambria Math" panose="02040503050406030204" pitchFamily="18" charset="0"/>
                                    </a:rPr>
                                  </m:ctrlPr>
                                </m:sSubPr>
                                <m:e>
                                  <m:r>
                                    <a:rPr lang="en-US" sz="2000" b="0" i="1" smtClean="0">
                                      <a:solidFill>
                                        <a:srgbClr val="35561F"/>
                                      </a:solidFill>
                                      <a:latin typeface="Cambria Math" panose="02040503050406030204" pitchFamily="18" charset="0"/>
                                    </a:rPr>
                                    <m:t>𝐸</m:t>
                                  </m:r>
                                </m:e>
                                <m:sub>
                                  <m:r>
                                    <a:rPr lang="en-US" sz="2000" b="0" i="1" smtClean="0">
                                      <a:solidFill>
                                        <a:srgbClr val="35561F"/>
                                      </a:solidFill>
                                      <a:latin typeface="Cambria Math" panose="02040503050406030204" pitchFamily="18" charset="0"/>
                                    </a:rPr>
                                    <m:t>1</m:t>
                                  </m:r>
                                </m:sub>
                              </m:sSub>
                            </m:num>
                            <m:den>
                              <m:r>
                                <a:rPr lang="en-US" sz="2000" b="0" i="1" smtClean="0">
                                  <a:solidFill>
                                    <a:srgbClr val="35561F"/>
                                  </a:solidFill>
                                  <a:latin typeface="Cambria Math" panose="02040503050406030204" pitchFamily="18" charset="0"/>
                                </a:rPr>
                                <m:t>𝑅</m:t>
                              </m:r>
                              <m:sSub>
                                <m:sSubPr>
                                  <m:ctrlPr>
                                    <a:rPr lang="en-US" sz="2000" b="0" i="1" smtClean="0">
                                      <a:solidFill>
                                        <a:srgbClr val="35561F"/>
                                      </a:solidFill>
                                      <a:latin typeface="Cambria Math" panose="02040503050406030204" pitchFamily="18" charset="0"/>
                                    </a:rPr>
                                  </m:ctrlPr>
                                </m:sSubPr>
                                <m:e>
                                  <m:r>
                                    <a:rPr lang="en-US" sz="2000" b="0" i="1" smtClean="0">
                                      <a:solidFill>
                                        <a:srgbClr val="35561F"/>
                                      </a:solidFill>
                                      <a:latin typeface="Cambria Math" panose="02040503050406030204" pitchFamily="18" charset="0"/>
                                    </a:rPr>
                                    <m:t>𝐸</m:t>
                                  </m:r>
                                </m:e>
                                <m:sub>
                                  <m:r>
                                    <a:rPr lang="en-US" sz="2000" b="0" i="1" smtClean="0">
                                      <a:solidFill>
                                        <a:srgbClr val="35561F"/>
                                      </a:solidFill>
                                      <a:latin typeface="Cambria Math" panose="02040503050406030204" pitchFamily="18" charset="0"/>
                                    </a:rPr>
                                    <m:t>2</m:t>
                                  </m:r>
                                </m:sub>
                              </m:sSub>
                              <m:r>
                                <a:rPr lang="en-US" sz="2000" b="0" i="1" smtClean="0">
                                  <a:solidFill>
                                    <a:srgbClr val="35561F"/>
                                  </a:solidFill>
                                  <a:latin typeface="Cambria Math" panose="02040503050406030204" pitchFamily="18" charset="0"/>
                                </a:rPr>
                                <m:t>+</m:t>
                              </m:r>
                              <m:r>
                                <a:rPr lang="en-US" sz="2000" b="0" i="1" smtClean="0">
                                  <a:solidFill>
                                    <a:srgbClr val="35561F"/>
                                  </a:solidFill>
                                  <a:latin typeface="Cambria Math" panose="02040503050406030204" pitchFamily="18" charset="0"/>
                                </a:rPr>
                                <m:t>𝑅</m:t>
                              </m:r>
                              <m:sSub>
                                <m:sSubPr>
                                  <m:ctrlPr>
                                    <a:rPr lang="en-US" sz="2000" b="0" i="1" smtClean="0">
                                      <a:solidFill>
                                        <a:srgbClr val="35561F"/>
                                      </a:solidFill>
                                      <a:latin typeface="Cambria Math" panose="02040503050406030204" pitchFamily="18" charset="0"/>
                                    </a:rPr>
                                  </m:ctrlPr>
                                </m:sSubPr>
                                <m:e>
                                  <m:r>
                                    <a:rPr lang="en-US" sz="2000" b="0" i="1" smtClean="0">
                                      <a:solidFill>
                                        <a:srgbClr val="35561F"/>
                                      </a:solidFill>
                                      <a:latin typeface="Cambria Math" panose="02040503050406030204" pitchFamily="18" charset="0"/>
                                    </a:rPr>
                                    <m:t>𝐸</m:t>
                                  </m:r>
                                </m:e>
                                <m:sub>
                                  <m:r>
                                    <a:rPr lang="en-US" sz="2000" b="0" i="1" smtClean="0">
                                      <a:solidFill>
                                        <a:srgbClr val="35561F"/>
                                      </a:solidFill>
                                      <a:latin typeface="Cambria Math" panose="02040503050406030204" pitchFamily="18" charset="0"/>
                                    </a:rPr>
                                    <m:t>1</m:t>
                                  </m:r>
                                </m:sub>
                              </m:sSub>
                            </m:den>
                          </m:f>
                        </m:oMath>
                      </m:oMathPara>
                    </a14:m>
                    <a:endParaRPr lang="en-US" sz="2000" dirty="0">
                      <a:solidFill>
                        <a:srgbClr val="35561F"/>
                      </a:solidFill>
                    </a:endParaRPr>
                  </a:p>
                </p:txBody>
              </p:sp>
            </mc:Choice>
            <mc:Fallback>
              <p:sp>
                <p:nvSpPr>
                  <p:cNvPr id="46" name="TextBox 45">
                    <a:extLst>
                      <a:ext uri="{FF2B5EF4-FFF2-40B4-BE49-F238E27FC236}">
                        <a16:creationId xmlns:a16="http://schemas.microsoft.com/office/drawing/2014/main" id="{B99579A4-6F29-1813-9DB7-3D8A986E9BF1}"/>
                      </a:ext>
                    </a:extLst>
                  </p:cNvPr>
                  <p:cNvSpPr txBox="1">
                    <a:spLocks noRot="1" noChangeAspect="1" noMove="1" noResize="1" noEditPoints="1" noAdjustHandles="1" noChangeArrowheads="1" noChangeShapeType="1" noTextEdit="1"/>
                  </p:cNvSpPr>
                  <p:nvPr/>
                </p:nvSpPr>
                <p:spPr>
                  <a:xfrm>
                    <a:off x="12941622" y="4324787"/>
                    <a:ext cx="2522807" cy="626518"/>
                  </a:xfrm>
                  <a:prstGeom prst="rect">
                    <a:avLst/>
                  </a:prstGeom>
                  <a:blipFill>
                    <a:blip r:embed="rId29"/>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9C1C3779-815E-DFD5-79F2-2629B0133784}"/>
                    </a:ext>
                  </a:extLst>
                </p:cNvPr>
                <p:cNvSpPr txBox="1"/>
                <p:nvPr/>
              </p:nvSpPr>
              <p:spPr>
                <a:xfrm>
                  <a:off x="5873336" y="23069533"/>
                  <a:ext cx="2465996"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35561F"/>
                            </a:solidFill>
                            <a:latin typeface="Cambria Math" panose="02040503050406030204" pitchFamily="18" charset="0"/>
                          </a:rPr>
                          <m:t>𝑁𝐵𝑅</m:t>
                        </m:r>
                        <m:r>
                          <a:rPr lang="en-US" sz="2000" i="1" smtClean="0">
                            <a:solidFill>
                              <a:srgbClr val="35561F"/>
                            </a:solidFill>
                            <a:latin typeface="Cambria Math" panose="02040503050406030204" pitchFamily="18" charset="0"/>
                          </a:rPr>
                          <m:t>=</m:t>
                        </m:r>
                        <m:f>
                          <m:fPr>
                            <m:ctrlPr>
                              <a:rPr lang="en-US" sz="2000" i="1">
                                <a:solidFill>
                                  <a:srgbClr val="35561F"/>
                                </a:solidFill>
                                <a:latin typeface="Cambria Math" panose="02040503050406030204" pitchFamily="18" charset="0"/>
                              </a:rPr>
                            </m:ctrlPr>
                          </m:fPr>
                          <m:num>
                            <m:r>
                              <a:rPr lang="en-US" sz="2000" i="1">
                                <a:solidFill>
                                  <a:srgbClr val="35561F"/>
                                </a:solidFill>
                                <a:latin typeface="Cambria Math" panose="02040503050406030204" pitchFamily="18" charset="0"/>
                              </a:rPr>
                              <m:t>𝑆𝑊𝐼𝑅</m:t>
                            </m:r>
                            <m:r>
                              <a:rPr lang="en-US" sz="2000" i="1">
                                <a:solidFill>
                                  <a:srgbClr val="35561F"/>
                                </a:solidFill>
                                <a:latin typeface="Cambria Math" panose="02040503050406030204" pitchFamily="18" charset="0"/>
                              </a:rPr>
                              <m:t>2−</m:t>
                            </m:r>
                            <m:r>
                              <a:rPr lang="en-US" sz="2000" i="1">
                                <a:solidFill>
                                  <a:srgbClr val="35561F"/>
                                </a:solidFill>
                                <a:latin typeface="Cambria Math" panose="02040503050406030204" pitchFamily="18" charset="0"/>
                              </a:rPr>
                              <m:t>𝑁𝐼𝑅</m:t>
                            </m:r>
                          </m:num>
                          <m:den>
                            <m:r>
                              <a:rPr lang="en-US" sz="2000" i="1">
                                <a:solidFill>
                                  <a:srgbClr val="35561F"/>
                                </a:solidFill>
                                <a:latin typeface="Cambria Math" panose="02040503050406030204" pitchFamily="18" charset="0"/>
                              </a:rPr>
                              <m:t>𝑆𝑊𝐼𝑅</m:t>
                            </m:r>
                            <m:r>
                              <a:rPr lang="en-US" sz="2000" i="1">
                                <a:solidFill>
                                  <a:srgbClr val="35561F"/>
                                </a:solidFill>
                                <a:latin typeface="Cambria Math" panose="02040503050406030204" pitchFamily="18" charset="0"/>
                              </a:rPr>
                              <m:t>2+</m:t>
                            </m:r>
                            <m:r>
                              <a:rPr lang="en-US" sz="2000" i="1">
                                <a:solidFill>
                                  <a:srgbClr val="35561F"/>
                                </a:solidFill>
                                <a:latin typeface="Cambria Math" panose="02040503050406030204" pitchFamily="18" charset="0"/>
                              </a:rPr>
                              <m:t>𝑁𝐼𝑅</m:t>
                            </m:r>
                          </m:den>
                        </m:f>
                      </m:oMath>
                    </m:oMathPara>
                  </a14:m>
                  <a:endParaRPr lang="en-US" sz="2000" dirty="0">
                    <a:solidFill>
                      <a:srgbClr val="35561F"/>
                    </a:solidFill>
                  </a:endParaRPr>
                </a:p>
              </p:txBody>
            </p:sp>
          </mc:Choice>
          <mc:Fallback>
            <p:sp>
              <p:nvSpPr>
                <p:cNvPr id="48" name="TextBox 47">
                  <a:extLst>
                    <a:ext uri="{FF2B5EF4-FFF2-40B4-BE49-F238E27FC236}">
                      <a16:creationId xmlns:a16="http://schemas.microsoft.com/office/drawing/2014/main" id="{9C1C3779-815E-DFD5-79F2-2629B0133784}"/>
                    </a:ext>
                  </a:extLst>
                </p:cNvPr>
                <p:cNvSpPr txBox="1">
                  <a:spLocks noRot="1" noChangeAspect="1" noMove="1" noResize="1" noEditPoints="1" noAdjustHandles="1" noChangeArrowheads="1" noChangeShapeType="1" noTextEdit="1"/>
                </p:cNvSpPr>
                <p:nvPr/>
              </p:nvSpPr>
              <p:spPr>
                <a:xfrm>
                  <a:off x="5873336" y="23069533"/>
                  <a:ext cx="2465996" cy="583365"/>
                </a:xfrm>
                <a:prstGeom prst="rect">
                  <a:avLst/>
                </a:prstGeom>
                <a:blipFill>
                  <a:blip r:embed="rId30"/>
                  <a:stretch>
                    <a:fillRect/>
                  </a:stretch>
                </a:blipFill>
              </p:spPr>
              <p:txBody>
                <a:bodyPr/>
                <a:lstStyle/>
                <a:p>
                  <a:r>
                    <a:rPr lang="en-US">
                      <a:noFill/>
                    </a:rPr>
                    <a:t> </a:t>
                  </a:r>
                </a:p>
              </p:txBody>
            </p:sp>
          </mc:Fallback>
        </mc:AlternateContent>
      </p:grpSp>
      <p:sp>
        <p:nvSpPr>
          <p:cNvPr id="50" name="TextBox 49">
            <a:extLst>
              <a:ext uri="{FF2B5EF4-FFF2-40B4-BE49-F238E27FC236}">
                <a16:creationId xmlns:a16="http://schemas.microsoft.com/office/drawing/2014/main" id="{00B4A17C-36BA-C710-CB92-9D6B8E354363}"/>
              </a:ext>
            </a:extLst>
          </p:cNvPr>
          <p:cNvSpPr txBox="1"/>
          <p:nvPr/>
        </p:nvSpPr>
        <p:spPr>
          <a:xfrm>
            <a:off x="599467" y="3821676"/>
            <a:ext cx="8382000" cy="1200329"/>
          </a:xfrm>
          <a:prstGeom prst="rect">
            <a:avLst/>
          </a:prstGeom>
          <a:noFill/>
        </p:spPr>
        <p:txBody>
          <a:bodyPr wrap="square" rtlCol="0">
            <a:spAutoFit/>
          </a:bodyPr>
          <a:lstStyle/>
          <a:p>
            <a:r>
              <a:rPr lang="en-US" dirty="0"/>
              <a:t>Forest understories provide crucial ecosystem services like ….</a:t>
            </a:r>
          </a:p>
          <a:p>
            <a:r>
              <a:rPr lang="en-US" dirty="0"/>
              <a:t>Even with the importance of forest understories, detecting invasive species in field campaigns can be difficult…</a:t>
            </a:r>
          </a:p>
          <a:p>
            <a:r>
              <a:rPr lang="en-US" dirty="0"/>
              <a:t>Remote sensing of understories typically consist of direct and indirect methods like…</a:t>
            </a:r>
          </a:p>
        </p:txBody>
      </p:sp>
      <p:sp>
        <p:nvSpPr>
          <p:cNvPr id="51" name="TextBox 50">
            <a:extLst>
              <a:ext uri="{FF2B5EF4-FFF2-40B4-BE49-F238E27FC236}">
                <a16:creationId xmlns:a16="http://schemas.microsoft.com/office/drawing/2014/main" id="{14B31E4B-6790-F796-4F3C-04EA43BA39D2}"/>
              </a:ext>
            </a:extLst>
          </p:cNvPr>
          <p:cNvSpPr txBox="1"/>
          <p:nvPr/>
        </p:nvSpPr>
        <p:spPr>
          <a:xfrm>
            <a:off x="568471" y="14837706"/>
            <a:ext cx="7878843" cy="923330"/>
          </a:xfrm>
          <a:prstGeom prst="rect">
            <a:avLst/>
          </a:prstGeom>
          <a:noFill/>
        </p:spPr>
        <p:txBody>
          <a:bodyPr wrap="square" rtlCol="0">
            <a:spAutoFit/>
          </a:bodyPr>
          <a:lstStyle/>
          <a:p>
            <a:r>
              <a:rPr lang="en-US" sz="5400" dirty="0"/>
              <a:t>Training Data</a:t>
            </a:r>
          </a:p>
        </p:txBody>
      </p:sp>
      <p:sp>
        <p:nvSpPr>
          <p:cNvPr id="52" name="TextBox 51">
            <a:extLst>
              <a:ext uri="{FF2B5EF4-FFF2-40B4-BE49-F238E27FC236}">
                <a16:creationId xmlns:a16="http://schemas.microsoft.com/office/drawing/2014/main" id="{2318EA9A-2718-6C1A-2714-707D734C0B27}"/>
              </a:ext>
            </a:extLst>
          </p:cNvPr>
          <p:cNvSpPr txBox="1"/>
          <p:nvPr/>
        </p:nvSpPr>
        <p:spPr>
          <a:xfrm>
            <a:off x="9259699" y="13924143"/>
            <a:ext cx="4183388" cy="923330"/>
          </a:xfrm>
          <a:prstGeom prst="rect">
            <a:avLst/>
          </a:prstGeom>
          <a:noFill/>
        </p:spPr>
        <p:txBody>
          <a:bodyPr wrap="square" rtlCol="0">
            <a:spAutoFit/>
          </a:bodyPr>
          <a:lstStyle/>
          <a:p>
            <a:r>
              <a:rPr lang="en-US" sz="5400" dirty="0"/>
              <a:t>Predictions</a:t>
            </a:r>
          </a:p>
        </p:txBody>
      </p:sp>
      <p:sp>
        <p:nvSpPr>
          <p:cNvPr id="53" name="TextBox 52">
            <a:extLst>
              <a:ext uri="{FF2B5EF4-FFF2-40B4-BE49-F238E27FC236}">
                <a16:creationId xmlns:a16="http://schemas.microsoft.com/office/drawing/2014/main" id="{BCAEA7AF-439E-98DD-7685-CE80B71A5E70}"/>
              </a:ext>
            </a:extLst>
          </p:cNvPr>
          <p:cNvSpPr txBox="1"/>
          <p:nvPr/>
        </p:nvSpPr>
        <p:spPr>
          <a:xfrm>
            <a:off x="26603059" y="2713482"/>
            <a:ext cx="10007600" cy="923330"/>
          </a:xfrm>
          <a:prstGeom prst="rect">
            <a:avLst/>
          </a:prstGeom>
          <a:noFill/>
        </p:spPr>
        <p:txBody>
          <a:bodyPr wrap="square" rtlCol="0">
            <a:spAutoFit/>
          </a:bodyPr>
          <a:lstStyle/>
          <a:p>
            <a:r>
              <a:rPr lang="en-US" sz="5400" dirty="0"/>
              <a:t>Model Performance</a:t>
            </a:r>
          </a:p>
        </p:txBody>
      </p:sp>
      <p:sp>
        <p:nvSpPr>
          <p:cNvPr id="54" name="TextBox 53">
            <a:extLst>
              <a:ext uri="{FF2B5EF4-FFF2-40B4-BE49-F238E27FC236}">
                <a16:creationId xmlns:a16="http://schemas.microsoft.com/office/drawing/2014/main" id="{8346B1FD-A1AE-2E52-9BCB-734FD9F6AD1F}"/>
              </a:ext>
            </a:extLst>
          </p:cNvPr>
          <p:cNvSpPr txBox="1"/>
          <p:nvPr/>
        </p:nvSpPr>
        <p:spPr>
          <a:xfrm>
            <a:off x="26603059" y="12275623"/>
            <a:ext cx="10007600" cy="923330"/>
          </a:xfrm>
          <a:prstGeom prst="rect">
            <a:avLst/>
          </a:prstGeom>
          <a:noFill/>
        </p:spPr>
        <p:txBody>
          <a:bodyPr wrap="square" rtlCol="0">
            <a:spAutoFit/>
          </a:bodyPr>
          <a:lstStyle/>
          <a:p>
            <a:r>
              <a:rPr lang="en-US" sz="5400" dirty="0"/>
              <a:t>Discussion</a:t>
            </a:r>
          </a:p>
        </p:txBody>
      </p:sp>
      <p:sp>
        <p:nvSpPr>
          <p:cNvPr id="55" name="TextBox 54">
            <a:extLst>
              <a:ext uri="{FF2B5EF4-FFF2-40B4-BE49-F238E27FC236}">
                <a16:creationId xmlns:a16="http://schemas.microsoft.com/office/drawing/2014/main" id="{A0110E13-A4E9-1231-2984-4576CEB4A313}"/>
              </a:ext>
            </a:extLst>
          </p:cNvPr>
          <p:cNvSpPr txBox="1"/>
          <p:nvPr/>
        </p:nvSpPr>
        <p:spPr>
          <a:xfrm>
            <a:off x="9476775" y="2518062"/>
            <a:ext cx="10007600" cy="923330"/>
          </a:xfrm>
          <a:prstGeom prst="rect">
            <a:avLst/>
          </a:prstGeom>
          <a:noFill/>
        </p:spPr>
        <p:txBody>
          <a:bodyPr wrap="square" rtlCol="0">
            <a:spAutoFit/>
          </a:bodyPr>
          <a:lstStyle/>
          <a:p>
            <a:r>
              <a:rPr lang="en-US" sz="5400" dirty="0"/>
              <a:t>Extracting Seasonality &amp; Phenology</a:t>
            </a:r>
          </a:p>
        </p:txBody>
      </p:sp>
      <p:sp>
        <p:nvSpPr>
          <p:cNvPr id="57" name="TextBox 56">
            <a:extLst>
              <a:ext uri="{FF2B5EF4-FFF2-40B4-BE49-F238E27FC236}">
                <a16:creationId xmlns:a16="http://schemas.microsoft.com/office/drawing/2014/main" id="{2B8AACCE-5CD3-D4F0-8D2F-5DE8C078F022}"/>
              </a:ext>
            </a:extLst>
          </p:cNvPr>
          <p:cNvSpPr txBox="1"/>
          <p:nvPr/>
        </p:nvSpPr>
        <p:spPr>
          <a:xfrm>
            <a:off x="490899" y="8187033"/>
            <a:ext cx="8152647" cy="923330"/>
          </a:xfrm>
          <a:prstGeom prst="rect">
            <a:avLst/>
          </a:prstGeom>
          <a:noFill/>
        </p:spPr>
        <p:txBody>
          <a:bodyPr wrap="square" rtlCol="0">
            <a:spAutoFit/>
          </a:bodyPr>
          <a:lstStyle/>
          <a:p>
            <a:r>
              <a:rPr lang="en-US" sz="5400" dirty="0"/>
              <a:t>Methodology</a:t>
            </a:r>
          </a:p>
        </p:txBody>
      </p:sp>
      <p:pic>
        <p:nvPicPr>
          <p:cNvPr id="1026" name="Picture 2">
            <a:extLst>
              <a:ext uri="{FF2B5EF4-FFF2-40B4-BE49-F238E27FC236}">
                <a16:creationId xmlns:a16="http://schemas.microsoft.com/office/drawing/2014/main" id="{1FE88F23-9629-CD96-E024-10A2E7D0206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21155" b="20656"/>
          <a:stretch/>
        </p:blipFill>
        <p:spPr bwMode="auto">
          <a:xfrm>
            <a:off x="26525846" y="24434801"/>
            <a:ext cx="9888229" cy="2735942"/>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10DF97CC-0C41-F145-A75E-15677CD223DF}"/>
              </a:ext>
            </a:extLst>
          </p:cNvPr>
          <p:cNvSpPr txBox="1"/>
          <p:nvPr/>
        </p:nvSpPr>
        <p:spPr>
          <a:xfrm>
            <a:off x="26670009" y="24587054"/>
            <a:ext cx="9599901" cy="2431435"/>
          </a:xfrm>
          <a:prstGeom prst="rect">
            <a:avLst/>
          </a:prstGeom>
          <a:solidFill>
            <a:schemeClr val="tx1">
              <a:lumMod val="75000"/>
              <a:lumOff val="25000"/>
              <a:alpha val="64000"/>
            </a:schemeClr>
          </a:solidFill>
        </p:spPr>
        <p:txBody>
          <a:bodyPr wrap="square" rtlCol="0">
            <a:spAutoFit/>
          </a:bodyPr>
          <a:lstStyle/>
          <a:p>
            <a:r>
              <a:rPr lang="en-US" dirty="0">
                <a:solidFill>
                  <a:schemeClr val="bg1"/>
                </a:solidFill>
              </a:rPr>
              <a:t>Chad Fisher | Advanced Remote Sensing | UEP 294</a:t>
            </a:r>
          </a:p>
          <a:p>
            <a:r>
              <a:rPr lang="en-US" sz="1600" dirty="0">
                <a:solidFill>
                  <a:schemeClr val="bg1"/>
                </a:solidFill>
              </a:rPr>
              <a:t>References:</a:t>
            </a:r>
          </a:p>
          <a:p>
            <a:pPr marL="342900" indent="-342900">
              <a:buFont typeface="+mj-lt"/>
              <a:buAutoNum type="arabicPeriod"/>
            </a:pPr>
            <a:r>
              <a:rPr lang="en-US" sz="1400" dirty="0">
                <a:solidFill>
                  <a:schemeClr val="bg1"/>
                </a:solidFill>
              </a:rPr>
              <a:t>Yang X, Qiu S, Zhu Z, Rittenhouse C, Riordan D, </a:t>
            </a:r>
            <a:r>
              <a:rPr lang="en-US" sz="1400" dirty="0" err="1">
                <a:solidFill>
                  <a:schemeClr val="bg1"/>
                </a:solidFill>
              </a:rPr>
              <a:t>Cullteron</a:t>
            </a:r>
            <a:r>
              <a:rPr lang="en-US" sz="1400" dirty="0">
                <a:solidFill>
                  <a:schemeClr val="bg1"/>
                </a:solidFill>
              </a:rPr>
              <a:t> M (2023). Mapping understory plant communities in deciduous forests from Sentinel-2 time series. Remote Sensing of Environment, 293. https://doi.org/10.1016/j.rse.2023.113601 </a:t>
            </a:r>
          </a:p>
          <a:p>
            <a:pPr marL="342900" indent="-342900">
              <a:buFont typeface="+mj-lt"/>
              <a:buAutoNum type="arabicPeriod"/>
            </a:pPr>
            <a:r>
              <a:rPr lang="en-US" sz="1400" dirty="0" err="1">
                <a:solidFill>
                  <a:schemeClr val="bg1"/>
                </a:solidFill>
              </a:rPr>
              <a:t>Georganos</a:t>
            </a:r>
            <a:r>
              <a:rPr lang="en-US" sz="1400" dirty="0">
                <a:solidFill>
                  <a:schemeClr val="bg1"/>
                </a:solidFill>
              </a:rPr>
              <a:t> S, </a:t>
            </a:r>
            <a:r>
              <a:rPr lang="en-US" sz="1400" dirty="0" err="1">
                <a:solidFill>
                  <a:schemeClr val="bg1"/>
                </a:solidFill>
              </a:rPr>
              <a:t>Grippa</a:t>
            </a:r>
            <a:r>
              <a:rPr lang="en-US" sz="1400" dirty="0">
                <a:solidFill>
                  <a:schemeClr val="bg1"/>
                </a:solidFill>
              </a:rPr>
              <a:t> T, </a:t>
            </a:r>
            <a:r>
              <a:rPr lang="en-US" sz="1400" dirty="0" err="1">
                <a:solidFill>
                  <a:schemeClr val="bg1"/>
                </a:solidFill>
              </a:rPr>
              <a:t>Gadiaga</a:t>
            </a:r>
            <a:r>
              <a:rPr lang="en-US" sz="1400" dirty="0">
                <a:solidFill>
                  <a:schemeClr val="bg1"/>
                </a:solidFill>
              </a:rPr>
              <a:t> AN, </a:t>
            </a:r>
            <a:r>
              <a:rPr lang="en-US" sz="1400" dirty="0" err="1">
                <a:solidFill>
                  <a:schemeClr val="bg1"/>
                </a:solidFill>
              </a:rPr>
              <a:t>Linard</a:t>
            </a:r>
            <a:r>
              <a:rPr lang="en-US" sz="1400" dirty="0">
                <a:solidFill>
                  <a:schemeClr val="bg1"/>
                </a:solidFill>
              </a:rPr>
              <a:t> C, </a:t>
            </a:r>
            <a:r>
              <a:rPr lang="en-US" sz="1400" dirty="0" err="1">
                <a:solidFill>
                  <a:schemeClr val="bg1"/>
                </a:solidFill>
              </a:rPr>
              <a:t>Lennert</a:t>
            </a:r>
            <a:r>
              <a:rPr lang="en-US" sz="1400" dirty="0">
                <a:solidFill>
                  <a:schemeClr val="bg1"/>
                </a:solidFill>
              </a:rPr>
              <a:t> M, </a:t>
            </a:r>
            <a:r>
              <a:rPr lang="en-US" sz="1400" dirty="0" err="1">
                <a:solidFill>
                  <a:schemeClr val="bg1"/>
                </a:solidFill>
              </a:rPr>
              <a:t>Vanhuysse</a:t>
            </a:r>
            <a:r>
              <a:rPr lang="en-US" sz="1400" dirty="0">
                <a:solidFill>
                  <a:schemeClr val="bg1"/>
                </a:solidFill>
              </a:rPr>
              <a:t> S, </a:t>
            </a:r>
            <a:r>
              <a:rPr lang="en-US" sz="1400" dirty="0" err="1">
                <a:solidFill>
                  <a:schemeClr val="bg1"/>
                </a:solidFill>
              </a:rPr>
              <a:t>Mboga</a:t>
            </a:r>
            <a:r>
              <a:rPr lang="en-US" sz="1400" dirty="0">
                <a:solidFill>
                  <a:schemeClr val="bg1"/>
                </a:solidFill>
              </a:rPr>
              <a:t> N, Wolff E, </a:t>
            </a:r>
            <a:r>
              <a:rPr lang="en-US" sz="1400" dirty="0" err="1">
                <a:solidFill>
                  <a:schemeClr val="bg1"/>
                </a:solidFill>
              </a:rPr>
              <a:t>Kalogirou</a:t>
            </a:r>
            <a:r>
              <a:rPr lang="en-US" sz="1400" dirty="0">
                <a:solidFill>
                  <a:schemeClr val="bg1"/>
                </a:solidFill>
              </a:rPr>
              <a:t> S (2019). Geographical random forests: a spatial extension of the random forest algorithm to address spatial heterogeneity in remote sensing and population modelling. </a:t>
            </a:r>
            <a:r>
              <a:rPr lang="en-US" sz="1400" dirty="0" err="1">
                <a:solidFill>
                  <a:schemeClr val="bg1"/>
                </a:solidFill>
              </a:rPr>
              <a:t>Geocarto</a:t>
            </a:r>
            <a:r>
              <a:rPr lang="en-US" sz="1400" dirty="0">
                <a:solidFill>
                  <a:schemeClr val="bg1"/>
                </a:solidFill>
              </a:rPr>
              <a:t> International, 36(2). https://doi.org/10.1080/10106049.2019.1595177</a:t>
            </a:r>
          </a:p>
          <a:p>
            <a:pPr marL="342900" indent="-342900">
              <a:buFont typeface="+mj-lt"/>
              <a:buAutoNum type="arabicPeriod"/>
            </a:pPr>
            <a:r>
              <a:rPr lang="en-US" sz="1400" dirty="0">
                <a:solidFill>
                  <a:schemeClr val="bg1"/>
                </a:solidFill>
              </a:rPr>
              <a:t>Wiedemann N, Martin H, </a:t>
            </a:r>
            <a:r>
              <a:rPr lang="en-US" sz="1400" dirty="0" err="1">
                <a:solidFill>
                  <a:schemeClr val="bg1"/>
                </a:solidFill>
              </a:rPr>
              <a:t>Westerholt</a:t>
            </a:r>
            <a:r>
              <a:rPr lang="en-US" sz="1400" dirty="0">
                <a:solidFill>
                  <a:schemeClr val="bg1"/>
                </a:solidFill>
              </a:rPr>
              <a:t> R (2023). Benchmarking regression models under spatial heterogeneity. </a:t>
            </a:r>
            <a:r>
              <a:rPr lang="en-US" sz="1400" dirty="0" err="1">
                <a:solidFill>
                  <a:schemeClr val="bg1"/>
                </a:solidFill>
              </a:rPr>
              <a:t>GIScience</a:t>
            </a:r>
            <a:r>
              <a:rPr lang="en-US" sz="1400" dirty="0">
                <a:solidFill>
                  <a:schemeClr val="bg1"/>
                </a:solidFill>
              </a:rPr>
              <a:t> 2023. http://dx.doi.org/10.4230/LIPIcs.GIScience.2023.11</a:t>
            </a:r>
          </a:p>
          <a:p>
            <a:r>
              <a:rPr lang="en-US" sz="1600" dirty="0">
                <a:solidFill>
                  <a:schemeClr val="bg1"/>
                </a:solidFill>
              </a:rPr>
              <a:t>Images: PowerPoint stock images and The Cultural Landscape Foundation </a:t>
            </a:r>
          </a:p>
        </p:txBody>
      </p:sp>
      <p:sp>
        <p:nvSpPr>
          <p:cNvPr id="69" name="TextBox 68">
            <a:extLst>
              <a:ext uri="{FF2B5EF4-FFF2-40B4-BE49-F238E27FC236}">
                <a16:creationId xmlns:a16="http://schemas.microsoft.com/office/drawing/2014/main" id="{D0741035-C355-E333-A3D8-F472E00486FE}"/>
              </a:ext>
            </a:extLst>
          </p:cNvPr>
          <p:cNvSpPr txBox="1"/>
          <p:nvPr/>
        </p:nvSpPr>
        <p:spPr>
          <a:xfrm>
            <a:off x="26603059" y="13592459"/>
            <a:ext cx="8382000" cy="2862322"/>
          </a:xfrm>
          <a:prstGeom prst="rect">
            <a:avLst/>
          </a:prstGeom>
          <a:noFill/>
        </p:spPr>
        <p:txBody>
          <a:bodyPr wrap="square" rtlCol="0">
            <a:spAutoFit/>
          </a:bodyPr>
          <a:lstStyle/>
          <a:p>
            <a:r>
              <a:rPr lang="en-US" dirty="0"/>
              <a:t>It is not clear that introducing spatial data into the RF was particularly helpful for classification accuracy. </a:t>
            </a:r>
          </a:p>
          <a:p>
            <a:endParaRPr lang="en-US" dirty="0"/>
          </a:p>
          <a:p>
            <a:r>
              <a:rPr lang="en-US" dirty="0"/>
              <a:t>Geographic was clearly really slow so spatial, tuned is a better idea.</a:t>
            </a:r>
          </a:p>
          <a:p>
            <a:endParaRPr lang="en-US" dirty="0"/>
          </a:p>
          <a:p>
            <a:r>
              <a:rPr lang="en-US" dirty="0"/>
              <a:t>Number of spatial neighbors is super important for total predicted area of invasives. </a:t>
            </a:r>
          </a:p>
          <a:p>
            <a:endParaRPr lang="en-US" dirty="0"/>
          </a:p>
          <a:p>
            <a:r>
              <a:rPr lang="en-US" dirty="0"/>
              <a:t>Not a lot of clear departure was apparent in most of the input bands and indices. Perhaps this is why machine learning was needed, higher resolution imagery (forests are super fragmented in Boston),…</a:t>
            </a:r>
          </a:p>
        </p:txBody>
      </p:sp>
      <p:grpSp>
        <p:nvGrpSpPr>
          <p:cNvPr id="86" name="Group 85">
            <a:extLst>
              <a:ext uri="{FF2B5EF4-FFF2-40B4-BE49-F238E27FC236}">
                <a16:creationId xmlns:a16="http://schemas.microsoft.com/office/drawing/2014/main" id="{E1F17838-0B3D-D809-DD07-E807F94C202C}"/>
              </a:ext>
            </a:extLst>
          </p:cNvPr>
          <p:cNvGrpSpPr/>
          <p:nvPr/>
        </p:nvGrpSpPr>
        <p:grpSpPr>
          <a:xfrm>
            <a:off x="543565" y="9389087"/>
            <a:ext cx="8047316" cy="4996721"/>
            <a:chOff x="599467" y="6626998"/>
            <a:chExt cx="8047316" cy="4996721"/>
          </a:xfrm>
        </p:grpSpPr>
        <p:sp>
          <p:nvSpPr>
            <p:cNvPr id="70" name="Rectangle 69">
              <a:extLst>
                <a:ext uri="{FF2B5EF4-FFF2-40B4-BE49-F238E27FC236}">
                  <a16:creationId xmlns:a16="http://schemas.microsoft.com/office/drawing/2014/main" id="{D4D7EB4B-F917-9A2C-320A-724FDAFB6F39}"/>
                </a:ext>
              </a:extLst>
            </p:cNvPr>
            <p:cNvSpPr/>
            <p:nvPr/>
          </p:nvSpPr>
          <p:spPr>
            <a:xfrm>
              <a:off x="599467" y="6626998"/>
              <a:ext cx="8047316" cy="872352"/>
            </a:xfrm>
            <a:prstGeom prst="rect">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Pre-process Sentinel -2 imagery from Google Earth imagery</a:t>
              </a:r>
            </a:p>
            <a:p>
              <a:pPr algn="ctr"/>
              <a:r>
                <a:rPr lang="en-US" sz="1600" dirty="0"/>
                <a:t>Filter, mask, and clip to study area; mosaic same-day tiles together</a:t>
              </a:r>
            </a:p>
          </p:txBody>
        </p:sp>
        <p:sp>
          <p:nvSpPr>
            <p:cNvPr id="71" name="Rectangle 70">
              <a:extLst>
                <a:ext uri="{FF2B5EF4-FFF2-40B4-BE49-F238E27FC236}">
                  <a16:creationId xmlns:a16="http://schemas.microsoft.com/office/drawing/2014/main" id="{7B85EE76-66B7-DD77-B52C-CF39DB580558}"/>
                </a:ext>
              </a:extLst>
            </p:cNvPr>
            <p:cNvSpPr/>
            <p:nvPr/>
          </p:nvSpPr>
          <p:spPr>
            <a:xfrm>
              <a:off x="599467" y="7877714"/>
              <a:ext cx="8047316" cy="829293"/>
            </a:xfrm>
            <a:prstGeom prst="rect">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Pixelwise 4-th order harmonic regression fit in SciPy to extract seasonality</a:t>
              </a:r>
            </a:p>
          </p:txBody>
        </p:sp>
        <p:sp>
          <p:nvSpPr>
            <p:cNvPr id="72" name="Rectangle 71">
              <a:extLst>
                <a:ext uri="{FF2B5EF4-FFF2-40B4-BE49-F238E27FC236}">
                  <a16:creationId xmlns:a16="http://schemas.microsoft.com/office/drawing/2014/main" id="{4BABC4E8-05A5-3D6C-1770-E46E2C1952D8}"/>
                </a:ext>
              </a:extLst>
            </p:cNvPr>
            <p:cNvSpPr/>
            <p:nvPr/>
          </p:nvSpPr>
          <p:spPr>
            <a:xfrm>
              <a:off x="599467" y="9091824"/>
              <a:ext cx="8047316" cy="640080"/>
            </a:xfrm>
            <a:prstGeom prst="rect">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Collect </a:t>
              </a:r>
              <a:r>
                <a:rPr lang="en-US" b="1" dirty="0" err="1"/>
                <a:t>iNaturalist</a:t>
              </a:r>
              <a:r>
                <a:rPr lang="en-US" b="1" dirty="0"/>
                <a:t> training data </a:t>
              </a:r>
            </a:p>
          </p:txBody>
        </p:sp>
        <p:sp>
          <p:nvSpPr>
            <p:cNvPr id="73" name="Rectangle 72">
              <a:extLst>
                <a:ext uri="{FF2B5EF4-FFF2-40B4-BE49-F238E27FC236}">
                  <a16:creationId xmlns:a16="http://schemas.microsoft.com/office/drawing/2014/main" id="{7D9BBF89-A677-F7F9-8D4C-860E39107064}"/>
                </a:ext>
              </a:extLst>
            </p:cNvPr>
            <p:cNvSpPr/>
            <p:nvPr/>
          </p:nvSpPr>
          <p:spPr>
            <a:xfrm>
              <a:off x="599467" y="10064835"/>
              <a:ext cx="8047316" cy="640080"/>
            </a:xfrm>
            <a:prstGeom prst="rect">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Train 4 different random forest models</a:t>
              </a:r>
            </a:p>
          </p:txBody>
        </p:sp>
        <p:sp>
          <p:nvSpPr>
            <p:cNvPr id="74" name="Rectangle 73">
              <a:extLst>
                <a:ext uri="{FF2B5EF4-FFF2-40B4-BE49-F238E27FC236}">
                  <a16:creationId xmlns:a16="http://schemas.microsoft.com/office/drawing/2014/main" id="{7B297060-1FD1-4E12-96B7-8747A9EC0BF1}"/>
                </a:ext>
              </a:extLst>
            </p:cNvPr>
            <p:cNvSpPr/>
            <p:nvPr/>
          </p:nvSpPr>
          <p:spPr>
            <a:xfrm>
              <a:off x="599467" y="10983639"/>
              <a:ext cx="8047316" cy="640080"/>
            </a:xfrm>
            <a:prstGeom prst="rect">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Evaluate performance of each model on test with confusion matrices</a:t>
              </a:r>
            </a:p>
          </p:txBody>
        </p:sp>
        <p:sp>
          <p:nvSpPr>
            <p:cNvPr id="75" name="Isosceles Triangle 74">
              <a:extLst>
                <a:ext uri="{FF2B5EF4-FFF2-40B4-BE49-F238E27FC236}">
                  <a16:creationId xmlns:a16="http://schemas.microsoft.com/office/drawing/2014/main" id="{14805F96-65A7-51EB-7E6B-BA2A56DBECE5}"/>
                </a:ext>
              </a:extLst>
            </p:cNvPr>
            <p:cNvSpPr/>
            <p:nvPr/>
          </p:nvSpPr>
          <p:spPr>
            <a:xfrm flipV="1">
              <a:off x="3768725" y="7454728"/>
              <a:ext cx="1613002" cy="429438"/>
            </a:xfrm>
            <a:prstGeom prst="triangle">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a16="http://schemas.microsoft.com/office/drawing/2014/main" id="{5EBF7634-A9C6-2D37-DEBA-F76B87F1FB37}"/>
                </a:ext>
              </a:extLst>
            </p:cNvPr>
            <p:cNvSpPr/>
            <p:nvPr/>
          </p:nvSpPr>
          <p:spPr>
            <a:xfrm flipV="1">
              <a:off x="3768725" y="8684350"/>
              <a:ext cx="1613002" cy="429438"/>
            </a:xfrm>
            <a:prstGeom prst="triangle">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39B7198D-C47A-6FA4-BA7B-B4B5AD4340A9}"/>
                </a:ext>
              </a:extLst>
            </p:cNvPr>
            <p:cNvSpPr/>
            <p:nvPr/>
          </p:nvSpPr>
          <p:spPr>
            <a:xfrm flipV="1">
              <a:off x="3768725" y="9642984"/>
              <a:ext cx="1613002" cy="429438"/>
            </a:xfrm>
            <a:prstGeom prst="triangle">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8DAD21A5-06B9-A943-F401-5DC6007EA3DB}"/>
                </a:ext>
              </a:extLst>
            </p:cNvPr>
            <p:cNvSpPr/>
            <p:nvPr/>
          </p:nvSpPr>
          <p:spPr>
            <a:xfrm flipV="1">
              <a:off x="3726074" y="10680185"/>
              <a:ext cx="1613002" cy="429438"/>
            </a:xfrm>
            <a:prstGeom prst="triangle">
              <a:avLst/>
            </a:prstGeom>
            <a:solidFill>
              <a:srgbClr val="3556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1C537743-A397-9665-DB24-03A1878C3B41}"/>
              </a:ext>
            </a:extLst>
          </p:cNvPr>
          <p:cNvSpPr txBox="1"/>
          <p:nvPr/>
        </p:nvSpPr>
        <p:spPr>
          <a:xfrm>
            <a:off x="380972" y="15810717"/>
            <a:ext cx="8491928" cy="4154984"/>
          </a:xfrm>
          <a:prstGeom prst="rect">
            <a:avLst/>
          </a:prstGeom>
          <a:noFill/>
        </p:spPr>
        <p:txBody>
          <a:bodyPr wrap="square" rtlCol="0">
            <a:spAutoFit/>
          </a:bodyPr>
          <a:lstStyle/>
          <a:p>
            <a:r>
              <a:rPr lang="en-US" sz="2400" dirty="0" err="1"/>
              <a:t>iNaturalist</a:t>
            </a:r>
            <a:r>
              <a:rPr lang="en-US" sz="2400" dirty="0"/>
              <a:t> is a global online database of citizen science observations of species. Using </a:t>
            </a:r>
            <a:r>
              <a:rPr lang="en-US" sz="2400" dirty="0" err="1"/>
              <a:t>pyinaturalist</a:t>
            </a:r>
            <a:r>
              <a:rPr lang="en-US" sz="2400" dirty="0"/>
              <a:t> to access to the website’s API, the locations of 5 important understory species in New England deciduous forests were collected for 2021 – 2024. The 2 native species selected were mountain laurel (</a:t>
            </a:r>
            <a:r>
              <a:rPr lang="en-US" sz="2400" i="1" dirty="0"/>
              <a:t>Kalmia latifolia</a:t>
            </a:r>
            <a:r>
              <a:rPr lang="en-US" sz="2400" dirty="0"/>
              <a:t>) and roundleaf greenbrier (</a:t>
            </a:r>
            <a:r>
              <a:rPr lang="en-US" sz="2400" i="1" dirty="0"/>
              <a:t>Smilax rotundifolia</a:t>
            </a:r>
            <a:r>
              <a:rPr lang="en-US" sz="2400" dirty="0"/>
              <a:t>) while 3 the invasive species for training were oriental bittersweet (</a:t>
            </a:r>
            <a:r>
              <a:rPr lang="en-US" sz="2400" i="1" dirty="0"/>
              <a:t>Celastrus orbiculatus</a:t>
            </a:r>
            <a:r>
              <a:rPr lang="en-US" sz="2400" dirty="0"/>
              <a:t>), multiflora rose (</a:t>
            </a:r>
            <a:r>
              <a:rPr lang="en-US" sz="2400" i="1" dirty="0"/>
              <a:t>Rosa multiflora</a:t>
            </a:r>
            <a:r>
              <a:rPr lang="en-US" sz="2400" dirty="0"/>
              <a:t>), and glossy buckthorn (</a:t>
            </a:r>
            <a:r>
              <a:rPr lang="en-US" sz="2400" i="1" dirty="0"/>
              <a:t>Frangula alnus)</a:t>
            </a:r>
            <a:r>
              <a:rPr lang="en-US" sz="2400" dirty="0"/>
              <a:t>. These species were selected after consultation with forestry and conservation colleagues and the sites of these species in the study area are mapped below.</a:t>
            </a:r>
          </a:p>
        </p:txBody>
      </p:sp>
      <p:sp>
        <p:nvSpPr>
          <p:cNvPr id="81" name="TextBox 80">
            <a:extLst>
              <a:ext uri="{FF2B5EF4-FFF2-40B4-BE49-F238E27FC236}">
                <a16:creationId xmlns:a16="http://schemas.microsoft.com/office/drawing/2014/main" id="{C637956D-99C6-44C1-2929-4F3F99D24D7C}"/>
              </a:ext>
            </a:extLst>
          </p:cNvPr>
          <p:cNvSpPr txBox="1"/>
          <p:nvPr/>
        </p:nvSpPr>
        <p:spPr>
          <a:xfrm>
            <a:off x="9520335" y="3548632"/>
            <a:ext cx="16474751" cy="1200329"/>
          </a:xfrm>
          <a:prstGeom prst="rect">
            <a:avLst/>
          </a:prstGeom>
          <a:noFill/>
        </p:spPr>
        <p:txBody>
          <a:bodyPr wrap="square" rtlCol="0">
            <a:spAutoFit/>
          </a:bodyPr>
          <a:lstStyle/>
          <a:p>
            <a:r>
              <a:rPr lang="en-US" sz="2400" dirty="0"/>
              <a:t>First, 4 different indices were calculated in line with work from Yang et al. This included the </a:t>
            </a:r>
            <a:r>
              <a:rPr lang="en-US" sz="2400" i="1" dirty="0"/>
              <a:t>normalized burn ratio (NBR), soil adjusted vegetation index (SAVI), red edge normalized difference vegetation index (NDVI), </a:t>
            </a:r>
            <a:r>
              <a:rPr lang="en-US" sz="2400" dirty="0"/>
              <a:t>and </a:t>
            </a:r>
            <a:r>
              <a:rPr lang="en-US" sz="2400" i="1" dirty="0"/>
              <a:t>normalized difference vegetation index (NDVI). </a:t>
            </a:r>
            <a:r>
              <a:rPr lang="en-US" sz="2400" dirty="0"/>
              <a:t>These indices extract information from two optical bands and can be used to differentiate different land cover classes. </a:t>
            </a:r>
          </a:p>
        </p:txBody>
      </p:sp>
      <p:sp>
        <p:nvSpPr>
          <p:cNvPr id="82" name="TextBox 81">
            <a:extLst>
              <a:ext uri="{FF2B5EF4-FFF2-40B4-BE49-F238E27FC236}">
                <a16:creationId xmlns:a16="http://schemas.microsoft.com/office/drawing/2014/main" id="{E478164E-93D0-ECDD-4DAA-9618C811117F}"/>
              </a:ext>
            </a:extLst>
          </p:cNvPr>
          <p:cNvSpPr txBox="1"/>
          <p:nvPr/>
        </p:nvSpPr>
        <p:spPr>
          <a:xfrm>
            <a:off x="9086109" y="14793579"/>
            <a:ext cx="15285937" cy="3046988"/>
          </a:xfrm>
          <a:prstGeom prst="rect">
            <a:avLst/>
          </a:prstGeom>
          <a:noFill/>
        </p:spPr>
        <p:txBody>
          <a:bodyPr wrap="square" rtlCol="0">
            <a:spAutoFit/>
          </a:bodyPr>
          <a:lstStyle/>
          <a:p>
            <a:r>
              <a:rPr lang="en-US" sz="2400" dirty="0"/>
              <a:t>The following random forest (RF) models were trained on 70% of the training data from </a:t>
            </a:r>
            <a:r>
              <a:rPr lang="en-US" sz="2400" dirty="0" err="1"/>
              <a:t>iNaturalist</a:t>
            </a:r>
            <a:r>
              <a:rPr lang="en-US" sz="2400" dirty="0"/>
              <a:t>, tested on 30% and used to predict the rest of the pixels in the study area that were not in the </a:t>
            </a:r>
            <a:r>
              <a:rPr lang="en-US" sz="2400" dirty="0" err="1"/>
              <a:t>iNaturalist</a:t>
            </a:r>
            <a:r>
              <a:rPr lang="en-US" sz="2400" dirty="0"/>
              <a:t> observations:</a:t>
            </a:r>
          </a:p>
          <a:p>
            <a:pPr marL="342900" indent="-342900">
              <a:buFont typeface="Arial" panose="020B0604020202020204" pitchFamily="34" charset="0"/>
              <a:buChar char="•"/>
            </a:pPr>
            <a:r>
              <a:rPr lang="en-US" sz="2400" b="1" dirty="0"/>
              <a:t>Basic RF: </a:t>
            </a:r>
            <a:r>
              <a:rPr lang="en-US" sz="2400" dirty="0"/>
              <a:t>no spatial information is provided</a:t>
            </a:r>
          </a:p>
          <a:p>
            <a:pPr marL="342900" indent="-342900">
              <a:buFont typeface="Arial" panose="020B0604020202020204" pitchFamily="34" charset="0"/>
              <a:buChar char="•"/>
            </a:pPr>
            <a:r>
              <a:rPr lang="en-US" sz="2400" b="1" dirty="0"/>
              <a:t>Geographic RF: </a:t>
            </a:r>
            <a:r>
              <a:rPr lang="en-US" sz="2400" dirty="0"/>
              <a:t>developed by </a:t>
            </a:r>
            <a:r>
              <a:rPr lang="en-US" sz="2400" dirty="0" err="1"/>
              <a:t>Georganos</a:t>
            </a:r>
            <a:r>
              <a:rPr lang="en-US" sz="2400" dirty="0"/>
              <a:t> et al. to account for spatial autocorrelation and heterogeneity by training sub-RFs on spatial subsets of the data</a:t>
            </a:r>
          </a:p>
          <a:p>
            <a:pPr marL="342900" indent="-342900">
              <a:buFont typeface="Arial" panose="020B0604020202020204" pitchFamily="34" charset="0"/>
              <a:buChar char="•"/>
            </a:pPr>
            <a:r>
              <a:rPr lang="en-US" sz="2400" b="1" dirty="0"/>
              <a:t>Spatial RF: </a:t>
            </a:r>
            <a:r>
              <a:rPr lang="en-US" sz="2400" dirty="0"/>
              <a:t>a more efficient method of geographic RF that instead trains individual decision trees on subsets of the data and weights training data by its distance from the center of the subset</a:t>
            </a:r>
          </a:p>
          <a:p>
            <a:pPr marL="342900" indent="-342900">
              <a:buFont typeface="Arial" panose="020B0604020202020204" pitchFamily="34" charset="0"/>
              <a:buChar char="•"/>
            </a:pPr>
            <a:r>
              <a:rPr lang="en-US" sz="2400" b="1" dirty="0"/>
              <a:t>Spatial RF, tuned: </a:t>
            </a:r>
            <a:r>
              <a:rPr lang="en-US" sz="2400" dirty="0"/>
              <a:t>same as above but tuned for number of neighbors to create the lowest error </a:t>
            </a:r>
          </a:p>
        </p:txBody>
      </p:sp>
      <p:sp>
        <p:nvSpPr>
          <p:cNvPr id="84" name="TextBox 83">
            <a:extLst>
              <a:ext uri="{FF2B5EF4-FFF2-40B4-BE49-F238E27FC236}">
                <a16:creationId xmlns:a16="http://schemas.microsoft.com/office/drawing/2014/main" id="{5807486D-B762-E245-D9B2-43B1E14DCF27}"/>
              </a:ext>
            </a:extLst>
          </p:cNvPr>
          <p:cNvSpPr txBox="1"/>
          <p:nvPr/>
        </p:nvSpPr>
        <p:spPr>
          <a:xfrm>
            <a:off x="9637383" y="6640861"/>
            <a:ext cx="16357703" cy="1569660"/>
          </a:xfrm>
          <a:prstGeom prst="rect">
            <a:avLst/>
          </a:prstGeom>
          <a:noFill/>
        </p:spPr>
        <p:txBody>
          <a:bodyPr wrap="square">
            <a:spAutoFit/>
          </a:bodyPr>
          <a:lstStyle/>
          <a:p>
            <a:r>
              <a:rPr lang="en-US" sz="2400" dirty="0"/>
              <a:t>To provide the machine learning algorithm with measurements of the time series characteristics of each species, 4-th order harmonic regression was conducted to extract annual, semi-annual, 4-month, and 3-month periodicity. This was done for the 4 vegetation indices as well as 10 bands from Sentinel-2. Results did not show a lot of clear separation between invasive and native species, except for the red edge normalized difference vegetation index (RENDVI) and band 5 (B5). </a:t>
            </a:r>
          </a:p>
        </p:txBody>
      </p:sp>
      <p:sp>
        <p:nvSpPr>
          <p:cNvPr id="88" name="TextBox 87">
            <a:extLst>
              <a:ext uri="{FF2B5EF4-FFF2-40B4-BE49-F238E27FC236}">
                <a16:creationId xmlns:a16="http://schemas.microsoft.com/office/drawing/2014/main" id="{0CF57C0B-0469-5322-873D-311FCB4D4450}"/>
              </a:ext>
            </a:extLst>
          </p:cNvPr>
          <p:cNvSpPr txBox="1"/>
          <p:nvPr/>
        </p:nvSpPr>
        <p:spPr>
          <a:xfrm>
            <a:off x="26603059" y="3636812"/>
            <a:ext cx="9152884" cy="923330"/>
          </a:xfrm>
          <a:prstGeom prst="rect">
            <a:avLst/>
          </a:prstGeom>
          <a:noFill/>
        </p:spPr>
        <p:txBody>
          <a:bodyPr wrap="square" rtlCol="0">
            <a:spAutoFit/>
          </a:bodyPr>
          <a:lstStyle/>
          <a:p>
            <a:r>
              <a:rPr lang="en-US" dirty="0"/>
              <a:t>Model performance was assessed by calculating overall accuracy and Cohen’s Kappa. Overall accuracy is the percent of correctly classified sites out of total sites while Cohen’s Kappa is a measure of how well the true and predicted labels agree on a scale of 0 to 1. </a:t>
            </a:r>
          </a:p>
        </p:txBody>
      </p:sp>
    </p:spTree>
    <p:extLst>
      <p:ext uri="{BB962C8B-B14F-4D97-AF65-F5344CB8AC3E}">
        <p14:creationId xmlns:p14="http://schemas.microsoft.com/office/powerpoint/2010/main" val="30492951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1101</TotalTime>
  <Words>878</Words>
  <Application>Microsoft Office PowerPoint</Application>
  <PresentationFormat>Custom</PresentationFormat>
  <Paragraphs>69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Fisher, Chad E</dc:creator>
  <cp:lastModifiedBy>Fisher, Chad E</cp:lastModifiedBy>
  <cp:revision>27</cp:revision>
  <dcterms:created xsi:type="dcterms:W3CDTF">2024-04-24T19:18:39Z</dcterms:created>
  <dcterms:modified xsi:type="dcterms:W3CDTF">2024-04-25T14:08:39Z</dcterms:modified>
</cp:coreProperties>
</file>